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37"/>
  </p:notesMasterIdLst>
  <p:sldIdLst>
    <p:sldId id="256" r:id="rId2"/>
    <p:sldId id="258" r:id="rId3"/>
    <p:sldId id="259" r:id="rId4"/>
    <p:sldId id="260" r:id="rId5"/>
    <p:sldId id="261" r:id="rId6"/>
    <p:sldId id="262" r:id="rId7"/>
    <p:sldId id="268" r:id="rId8"/>
    <p:sldId id="269" r:id="rId9"/>
    <p:sldId id="267" r:id="rId10"/>
    <p:sldId id="263" r:id="rId11"/>
    <p:sldId id="264" r:id="rId12"/>
    <p:sldId id="265" r:id="rId13"/>
    <p:sldId id="266"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3" r:id="rId35"/>
    <p:sldId id="29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ED8AEC-2ADB-4F83-A4E0-B1DAE24B91D9}" type="datetimeFigureOut">
              <a:rPr lang="en-US" smtClean="0"/>
              <a:t>3/13/2013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3D551D-18A5-4A5E-A136-21ECE641299A}" type="slidenum">
              <a:rPr lang="en-US" smtClean="0"/>
              <a:t>‹#›</a:t>
            </a:fld>
            <a:endParaRPr lang="en-US"/>
          </a:p>
        </p:txBody>
      </p:sp>
    </p:spTree>
    <p:extLst>
      <p:ext uri="{BB962C8B-B14F-4D97-AF65-F5344CB8AC3E}">
        <p14:creationId xmlns:p14="http://schemas.microsoft.com/office/powerpoint/2010/main" val="1402417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4CBA4F2C-F2D4-4E8F-B074-C6A0676A7131}" type="slidenum">
              <a:rPr lang="en-US" sz="1200">
                <a:solidFill>
                  <a:prstClr val="black"/>
                </a:solidFill>
              </a:rPr>
              <a:pPr/>
              <a:t>14</a:t>
            </a:fld>
            <a:endParaRPr lang="en-US" sz="1200">
              <a:solidFill>
                <a:prstClr val="black"/>
              </a:solidFill>
            </a:endParaRPr>
          </a:p>
        </p:txBody>
      </p:sp>
      <p:sp>
        <p:nvSpPr>
          <p:cNvPr id="33795" name="Rectangle 2"/>
          <p:cNvSpPr>
            <a:spLocks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E52AC14A-1A07-490B-BAB4-12417D9FF452}" type="slidenum">
              <a:rPr lang="en-US" sz="1200">
                <a:solidFill>
                  <a:prstClr val="black"/>
                </a:solidFill>
              </a:rPr>
              <a:pPr/>
              <a:t>23</a:t>
            </a:fld>
            <a:endParaRPr lang="en-US" sz="1200">
              <a:solidFill>
                <a:prstClr val="black"/>
              </a:solidFill>
            </a:endParaRPr>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C42CE5D7-BE26-4D15-AE1F-044B419B070B}" type="slidenum">
              <a:rPr lang="en-US" sz="1200">
                <a:solidFill>
                  <a:prstClr val="black"/>
                </a:solidFill>
              </a:rPr>
              <a:pPr/>
              <a:t>24</a:t>
            </a:fld>
            <a:endParaRPr lang="en-US" sz="1200">
              <a:solidFill>
                <a:prstClr val="black"/>
              </a:solidFill>
            </a:endParaRPr>
          </a:p>
        </p:txBody>
      </p:sp>
      <p:sp>
        <p:nvSpPr>
          <p:cNvPr id="44035" name="Rectangle 2"/>
          <p:cNvSpPr>
            <a:spLocks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E69069E9-DB4C-425A-BE4D-6055CF9415DE}" type="slidenum">
              <a:rPr lang="en-US" sz="1200">
                <a:solidFill>
                  <a:prstClr val="black"/>
                </a:solidFill>
              </a:rPr>
              <a:pPr/>
              <a:t>25</a:t>
            </a:fld>
            <a:endParaRPr lang="en-US" sz="1200">
              <a:solidFill>
                <a:prstClr val="black"/>
              </a:solidFill>
            </a:endParaRPr>
          </a:p>
        </p:txBody>
      </p:sp>
      <p:sp>
        <p:nvSpPr>
          <p:cNvPr id="45059" name="Rectangle 2"/>
          <p:cNvSpPr>
            <a:spLocks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3FF90585-F4E6-4030-AB26-3B1EDF79B7FC}" type="slidenum">
              <a:rPr lang="en-US" sz="1200">
                <a:solidFill>
                  <a:prstClr val="black"/>
                </a:solidFill>
              </a:rPr>
              <a:pPr/>
              <a:t>26</a:t>
            </a:fld>
            <a:endParaRPr lang="en-US" sz="1200">
              <a:solidFill>
                <a:prstClr val="black"/>
              </a:solidFill>
            </a:endParaRPr>
          </a:p>
        </p:txBody>
      </p:sp>
      <p:sp>
        <p:nvSpPr>
          <p:cNvPr id="46083" name="Rectangle 2"/>
          <p:cNvSpPr>
            <a:spLocks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4732A453-EDB9-48F2-B905-0D347CA5FF19}" type="slidenum">
              <a:rPr lang="en-US" sz="1200">
                <a:solidFill>
                  <a:prstClr val="black"/>
                </a:solidFill>
              </a:rPr>
              <a:pPr/>
              <a:t>27</a:t>
            </a:fld>
            <a:endParaRPr lang="en-US" sz="1200">
              <a:solidFill>
                <a:prstClr val="black"/>
              </a:solidFill>
            </a:endParaRPr>
          </a:p>
        </p:txBody>
      </p:sp>
      <p:sp>
        <p:nvSpPr>
          <p:cNvPr id="47107" name="Rectangle 2"/>
          <p:cNvSpPr>
            <a:spLocks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70BD3942-62FC-474E-8E01-637A7616A746}" type="slidenum">
              <a:rPr lang="en-US" sz="1200">
                <a:solidFill>
                  <a:prstClr val="black"/>
                </a:solidFill>
              </a:rPr>
              <a:pPr/>
              <a:t>28</a:t>
            </a:fld>
            <a:endParaRPr lang="en-US" sz="1200">
              <a:solidFill>
                <a:prstClr val="black"/>
              </a:solidFill>
            </a:endParaRPr>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567A6F39-D3E9-4DCD-BED1-FFF5BFF8ADDE}" type="slidenum">
              <a:rPr lang="en-US" sz="1200">
                <a:solidFill>
                  <a:prstClr val="black"/>
                </a:solidFill>
              </a:rPr>
              <a:pPr/>
              <a:t>29</a:t>
            </a:fld>
            <a:endParaRPr lang="en-US" sz="1200">
              <a:solidFill>
                <a:prstClr val="black"/>
              </a:solidFill>
            </a:endParaRPr>
          </a:p>
        </p:txBody>
      </p:sp>
      <p:sp>
        <p:nvSpPr>
          <p:cNvPr id="49155" name="Rectangle 2"/>
          <p:cNvSpPr>
            <a:spLocks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314BAF27-60EF-4821-A2A7-59895D0F4134}" type="slidenum">
              <a:rPr lang="en-US" sz="1200">
                <a:solidFill>
                  <a:prstClr val="black"/>
                </a:solidFill>
              </a:rPr>
              <a:pPr/>
              <a:t>30</a:t>
            </a:fld>
            <a:endParaRPr lang="en-US" sz="1200">
              <a:solidFill>
                <a:prstClr val="black"/>
              </a:solidFill>
            </a:endParaRPr>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03070A41-EAAF-4A61-865A-AEF0CE1A6E00}" type="slidenum">
              <a:rPr lang="en-US" sz="1200">
                <a:solidFill>
                  <a:prstClr val="black"/>
                </a:solidFill>
              </a:rPr>
              <a:pPr/>
              <a:t>31</a:t>
            </a:fld>
            <a:endParaRPr lang="en-US" sz="1200">
              <a:solidFill>
                <a:prstClr val="black"/>
              </a:solidFill>
            </a:endParaRPr>
          </a:p>
        </p:txBody>
      </p:sp>
      <p:sp>
        <p:nvSpPr>
          <p:cNvPr id="51203" name="Rectangle 2"/>
          <p:cNvSpPr>
            <a:spLocks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241EDECB-D407-4F2E-BB41-3269EBF74E4D}" type="slidenum">
              <a:rPr lang="en-US" sz="1200">
                <a:solidFill>
                  <a:prstClr val="black"/>
                </a:solidFill>
              </a:rPr>
              <a:pPr/>
              <a:t>32</a:t>
            </a:fld>
            <a:endParaRPr lang="en-US" sz="1200">
              <a:solidFill>
                <a:prstClr val="black"/>
              </a:solidFill>
            </a:endParaRPr>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6050043B-53D5-4AC4-AE9E-1F51FEC5BACE}" type="slidenum">
              <a:rPr lang="en-US" sz="1200">
                <a:solidFill>
                  <a:prstClr val="black"/>
                </a:solidFill>
              </a:rPr>
              <a:pPr/>
              <a:t>15</a:t>
            </a:fld>
            <a:endParaRPr lang="en-US" sz="1200">
              <a:solidFill>
                <a:prstClr val="black"/>
              </a:solidFill>
            </a:endParaRPr>
          </a:p>
        </p:txBody>
      </p:sp>
      <p:sp>
        <p:nvSpPr>
          <p:cNvPr id="34819" name="Rectangle 2"/>
          <p:cNvSpPr>
            <a:spLocks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5FE1912A-882D-462B-9F7A-4C8B338926D4}" type="slidenum">
              <a:rPr lang="en-US" sz="1200">
                <a:solidFill>
                  <a:prstClr val="black"/>
                </a:solidFill>
              </a:rPr>
              <a:pPr/>
              <a:t>33</a:t>
            </a:fld>
            <a:endParaRPr lang="en-US" sz="1200">
              <a:solidFill>
                <a:prstClr val="black"/>
              </a:solidFill>
            </a:endParaRPr>
          </a:p>
        </p:txBody>
      </p:sp>
      <p:sp>
        <p:nvSpPr>
          <p:cNvPr id="53251" name="Rectangle 2"/>
          <p:cNvSpPr>
            <a:spLocks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67CB09B2-51E8-4D95-851C-97D87558B459}" type="slidenum">
              <a:rPr lang="en-US" sz="1200">
                <a:solidFill>
                  <a:prstClr val="black"/>
                </a:solidFill>
              </a:rPr>
              <a:pPr/>
              <a:t>34</a:t>
            </a:fld>
            <a:endParaRPr lang="en-US" sz="1200">
              <a:solidFill>
                <a:prstClr val="black"/>
              </a:solidFill>
            </a:endParaRPr>
          </a:p>
        </p:txBody>
      </p:sp>
      <p:sp>
        <p:nvSpPr>
          <p:cNvPr id="56323" name="Rectangle 2"/>
          <p:cNvSpPr>
            <a:spLocks noChangeArrowheads="1" noTextEdit="1"/>
          </p:cNvSpPr>
          <p:nvPr>
            <p:ph type="sldImg"/>
          </p:nvPr>
        </p:nvSpPr>
        <p:spPr>
          <a:solidFill>
            <a:srgbClr val="FFFFFF"/>
          </a:solidFill>
          <a:ln/>
        </p:spPr>
      </p:sp>
      <p:sp>
        <p:nvSpPr>
          <p:cNvPr id="56324" name="Rectangle 3"/>
          <p:cNvSpPr>
            <a:spLocks noChangeArrowheads="1"/>
          </p:cNvSpPr>
          <p:nvPr>
            <p:ph type="body" idx="1"/>
          </p:nvPr>
        </p:nvSpPr>
        <p:spPr>
          <a:solidFill>
            <a:srgbClr val="FFFFFF"/>
          </a:solidFill>
          <a:ln>
            <a:solidFill>
              <a:srgbClr val="000000"/>
            </a:solidFill>
          </a:ln>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65E50CA3-97AA-442B-BEC0-6AF33524A449}" type="slidenum">
              <a:rPr lang="en-US" sz="1200">
                <a:solidFill>
                  <a:prstClr val="black"/>
                </a:solidFill>
              </a:rPr>
              <a:pPr/>
              <a:t>35</a:t>
            </a:fld>
            <a:endParaRPr lang="en-US" sz="1200">
              <a:solidFill>
                <a:prstClr val="black"/>
              </a:solidFill>
            </a:endParaRPr>
          </a:p>
        </p:txBody>
      </p:sp>
      <p:sp>
        <p:nvSpPr>
          <p:cNvPr id="57347" name="Rectangle 2"/>
          <p:cNvSpPr>
            <a:spLocks noChangeArrowheads="1" noTextEdit="1"/>
          </p:cNvSpPr>
          <p:nvPr>
            <p:ph type="sldImg"/>
          </p:nvPr>
        </p:nvSpPr>
        <p:spPr>
          <a:solidFill>
            <a:srgbClr val="FFFFFF"/>
          </a:solidFill>
          <a:ln/>
        </p:spPr>
      </p:sp>
      <p:sp>
        <p:nvSpPr>
          <p:cNvPr id="57348" name="Rectangle 3"/>
          <p:cNvSpPr>
            <a:spLocks noChangeArrowheads="1"/>
          </p:cNvSpPr>
          <p:nvPr>
            <p:ph type="body" idx="1"/>
          </p:nvPr>
        </p:nvSpPr>
        <p:spPr>
          <a:solidFill>
            <a:srgbClr val="FFFFFF"/>
          </a:solidFill>
          <a:ln>
            <a:solidFill>
              <a:srgbClr val="000000"/>
            </a:solidFill>
          </a:ln>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970E61B8-6761-4174-BF87-8F0419D8CB8F}" type="slidenum">
              <a:rPr lang="en-US" sz="1200">
                <a:solidFill>
                  <a:prstClr val="black"/>
                </a:solidFill>
              </a:rPr>
              <a:pPr/>
              <a:t>16</a:t>
            </a:fld>
            <a:endParaRPr lang="en-US" sz="1200">
              <a:solidFill>
                <a:prstClr val="black"/>
              </a:solidFill>
            </a:endParaRPr>
          </a:p>
        </p:txBody>
      </p:sp>
      <p:sp>
        <p:nvSpPr>
          <p:cNvPr id="35843" name="Rectangle 2"/>
          <p:cNvSpPr>
            <a:spLocks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639D6314-6A8A-4B33-B8C6-73B1DC32094A}" type="slidenum">
              <a:rPr lang="en-US" sz="1200">
                <a:solidFill>
                  <a:prstClr val="black"/>
                </a:solidFill>
              </a:rPr>
              <a:pPr/>
              <a:t>17</a:t>
            </a:fld>
            <a:endParaRPr lang="en-US" sz="1200">
              <a:solidFill>
                <a:prstClr val="black"/>
              </a:solidFill>
            </a:endParaRPr>
          </a:p>
        </p:txBody>
      </p:sp>
      <p:sp>
        <p:nvSpPr>
          <p:cNvPr id="36867" name="Rectangle 2"/>
          <p:cNvSpPr>
            <a:spLocks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1769CCA0-9A4B-4712-823D-AEB0B712CBDA}" type="slidenum">
              <a:rPr lang="en-US" sz="1200">
                <a:solidFill>
                  <a:prstClr val="black"/>
                </a:solidFill>
              </a:rPr>
              <a:pPr/>
              <a:t>18</a:t>
            </a:fld>
            <a:endParaRPr lang="en-US" sz="1200">
              <a:solidFill>
                <a:prstClr val="black"/>
              </a:solidFill>
            </a:endParaRPr>
          </a:p>
        </p:txBody>
      </p:sp>
      <p:sp>
        <p:nvSpPr>
          <p:cNvPr id="37891" name="Rectangle 2"/>
          <p:cNvSpPr>
            <a:spLocks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2BDE8452-ADEE-4E90-95FB-23B7DB2062BB}" type="slidenum">
              <a:rPr lang="en-US" sz="1200">
                <a:solidFill>
                  <a:prstClr val="black"/>
                </a:solidFill>
              </a:rPr>
              <a:pPr/>
              <a:t>19</a:t>
            </a:fld>
            <a:endParaRPr lang="en-US" sz="1200">
              <a:solidFill>
                <a:prstClr val="black"/>
              </a:solidFill>
            </a:endParaRPr>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262802E2-0DD1-45AD-A6D6-FC39CEC374CF}" type="slidenum">
              <a:rPr lang="en-US" sz="1200">
                <a:solidFill>
                  <a:prstClr val="black"/>
                </a:solidFill>
              </a:rPr>
              <a:pPr/>
              <a:t>20</a:t>
            </a:fld>
            <a:endParaRPr lang="en-US" sz="1200">
              <a:solidFill>
                <a:prstClr val="black"/>
              </a:solidFill>
            </a:endParaRPr>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A9250830-09D2-492E-9528-97B1C7D58D15}" type="slidenum">
              <a:rPr lang="en-US" sz="1200">
                <a:solidFill>
                  <a:prstClr val="black"/>
                </a:solidFill>
              </a:rPr>
              <a:pPr/>
              <a:t>21</a:t>
            </a:fld>
            <a:endParaRPr lang="en-US" sz="1200">
              <a:solidFill>
                <a:prstClr val="black"/>
              </a:solidFill>
            </a:endParaRPr>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5" charset="0"/>
                <a:ea typeface="ＭＳ Ｐゴシック" pitchFamily="-105" charset="-128"/>
              </a:defRPr>
            </a:lvl1pPr>
            <a:lvl2pPr marL="742950" indent="-285750">
              <a:defRPr sz="2400">
                <a:solidFill>
                  <a:schemeClr val="tx1"/>
                </a:solidFill>
                <a:latin typeface="Times" pitchFamily="-105" charset="0"/>
                <a:ea typeface="ＭＳ Ｐゴシック" pitchFamily="-105" charset="-128"/>
              </a:defRPr>
            </a:lvl2pPr>
            <a:lvl3pPr marL="1143000" indent="-228600">
              <a:defRPr sz="2400">
                <a:solidFill>
                  <a:schemeClr val="tx1"/>
                </a:solidFill>
                <a:latin typeface="Times" pitchFamily="-105" charset="0"/>
                <a:ea typeface="ＭＳ Ｐゴシック" pitchFamily="-105" charset="-128"/>
              </a:defRPr>
            </a:lvl3pPr>
            <a:lvl4pPr marL="1600200" indent="-228600">
              <a:defRPr sz="2400">
                <a:solidFill>
                  <a:schemeClr val="tx1"/>
                </a:solidFill>
                <a:latin typeface="Times" pitchFamily="-105" charset="0"/>
                <a:ea typeface="ＭＳ Ｐゴシック" pitchFamily="-105" charset="-128"/>
              </a:defRPr>
            </a:lvl4pPr>
            <a:lvl5pPr marL="2057400" indent="-228600">
              <a:defRPr sz="2400">
                <a:solidFill>
                  <a:schemeClr val="tx1"/>
                </a:solidFill>
                <a:latin typeface="Times" pitchFamily="-105" charset="0"/>
                <a:ea typeface="ＭＳ Ｐゴシック"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ＭＳ Ｐゴシック" pitchFamily="-105" charset="-128"/>
              </a:defRPr>
            </a:lvl9pPr>
          </a:lstStyle>
          <a:p>
            <a:fld id="{4B047D20-2B77-4FEC-8171-662C2D6AEED1}" type="slidenum">
              <a:rPr lang="en-US" sz="1200">
                <a:solidFill>
                  <a:prstClr val="black"/>
                </a:solidFill>
              </a:rPr>
              <a:pPr/>
              <a:t>22</a:t>
            </a:fld>
            <a:endParaRPr lang="en-US" sz="1200">
              <a:solidFill>
                <a:prstClr val="black"/>
              </a:solidFill>
            </a:endParaRPr>
          </a:p>
        </p:txBody>
      </p:sp>
      <p:sp>
        <p:nvSpPr>
          <p:cNvPr id="41987" name="Rectangle 2"/>
          <p:cNvSpPr>
            <a:spLocks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05" charset="0"/>
              <a:ea typeface="ＭＳ Ｐゴシック"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0330E55D-46EA-43FA-97E6-3BDBFD056C63}" type="slidenum">
              <a:rPr lang="en-US" smtClean="0">
                <a:solidFill>
                  <a:srgbClr val="000000"/>
                </a:solidFill>
              </a:rPr>
              <a:pPr>
                <a:defRPr/>
              </a:pPr>
              <a:t>‹#›</a:t>
            </a:fld>
            <a:endParaRPr lang="en-US">
              <a:solidFill>
                <a:srgbClr val="000000"/>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790BC56A-FD58-4BB1-A175-CD5C09BBC6BC}"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10A2D758-EF75-49AA-93B6-3429A55A6FE0}"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66AC7B3-B0CA-4CFE-84CA-BB302C500F60}" type="slidenum">
              <a:rPr lang="en-US" smtClean="0">
                <a:solidFill>
                  <a:srgbClr val="000000"/>
                </a:solidFill>
              </a:rPr>
              <a:pPr>
                <a:defRPr/>
              </a:pPr>
              <a:t>‹#›</a:t>
            </a:fld>
            <a:endParaRPr lang="en-US">
              <a:solidFill>
                <a:srgbClr val="000000"/>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75631518-4594-49BC-995E-6BDFD60BCC42}"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CF58B70C-CC30-427C-B25C-5DC1CE8CBBE2}"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9C945324-AE60-44F8-9607-3A1C86EE892A}"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57F4EA4F-DC3D-4DF7-84AA-C5C8BA0898CC}"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32E191DB-E66B-4EBE-B0FC-08395A585954}"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5DE7B6F3-C46E-4453-AE36-78F2944FBBE2}"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0918D2B6-85F4-4F58-9A39-0F8C25A46D48}" type="slidenum">
              <a:rPr lang="en-US" smtClean="0">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eaLnBrk="0" fontAlgn="base" hangingPunct="0">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eaLnBrk="0" fontAlgn="base" hangingPunct="0">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eaLnBrk="0" fontAlgn="base" hangingPunct="0">
              <a:spcBef>
                <a:spcPct val="0"/>
              </a:spcBef>
              <a:spcAft>
                <a:spcPct val="0"/>
              </a:spcAft>
              <a:defRPr/>
            </a:pPr>
            <a:fld id="{6A501B03-B0F5-4D06-B6D7-A5BC72E185C1}" type="slidenum">
              <a:rPr lang="en-US" smtClean="0">
                <a:solidFill>
                  <a:srgbClr val="000000"/>
                </a:solidFill>
                <a:ea typeface="ＭＳ Ｐゴシック" pitchFamily="-105" charset="-128"/>
              </a:rPr>
              <a:pPr eaLnBrk="0" fontAlgn="base" hangingPunct="0">
                <a:spcBef>
                  <a:spcPct val="0"/>
                </a:spcBef>
                <a:spcAft>
                  <a:spcPct val="0"/>
                </a:spcAft>
                <a:defRPr/>
              </a:pPr>
              <a:t>‹#›</a:t>
            </a:fld>
            <a:endParaRPr lang="en-US">
              <a:solidFill>
                <a:srgbClr val="000000"/>
              </a:solidFill>
              <a:ea typeface="ＭＳ Ｐゴシック" pitchFamily="-105" charset="-128"/>
            </a:endParaRPr>
          </a:p>
        </p:txBody>
      </p:sp>
    </p:spTree>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5000" y="4572000"/>
            <a:ext cx="6480048" cy="1752600"/>
          </a:xfrm>
        </p:spPr>
        <p:txBody>
          <a:bodyPr>
            <a:normAutofit/>
          </a:bodyPr>
          <a:lstStyle/>
          <a:p>
            <a:pPr algn="r"/>
            <a:r>
              <a:rPr lang="en-US" sz="2800" dirty="0" smtClean="0"/>
              <a:t>Michael Munger</a:t>
            </a:r>
          </a:p>
          <a:p>
            <a:pPr algn="r"/>
            <a:r>
              <a:rPr lang="en-US" sz="2800" dirty="0" smtClean="0"/>
              <a:t>Duke University</a:t>
            </a:r>
          </a:p>
          <a:p>
            <a:pPr algn="r"/>
            <a:r>
              <a:rPr lang="en-US" sz="2800" dirty="0" smtClean="0"/>
              <a:t>PPE Program</a:t>
            </a:r>
            <a:endParaRPr lang="en-US" sz="2800" dirty="0"/>
          </a:p>
        </p:txBody>
      </p:sp>
      <p:sp>
        <p:nvSpPr>
          <p:cNvPr id="2" name="Title 1"/>
          <p:cNvSpPr>
            <a:spLocks noGrp="1"/>
          </p:cNvSpPr>
          <p:nvPr>
            <p:ph type="ctrTitle"/>
          </p:nvPr>
        </p:nvSpPr>
        <p:spPr>
          <a:xfrm>
            <a:off x="533400" y="1219200"/>
            <a:ext cx="8229600" cy="1299625"/>
          </a:xfrm>
        </p:spPr>
        <p:txBody>
          <a:bodyPr/>
          <a:lstStyle/>
          <a:p>
            <a:r>
              <a:rPr lang="en-US" dirty="0" smtClean="0"/>
              <a:t>Civil Rights </a:t>
            </a:r>
            <a:br>
              <a:rPr lang="en-US" dirty="0" smtClean="0"/>
            </a:br>
            <a:r>
              <a:rPr lang="en-US" dirty="0" smtClean="0"/>
              <a:t>and Property Rights</a:t>
            </a:r>
            <a:endParaRPr lang="en-US" dirty="0"/>
          </a:p>
        </p:txBody>
      </p:sp>
    </p:spTree>
    <p:extLst>
      <p:ext uri="{BB962C8B-B14F-4D97-AF65-F5344CB8AC3E}">
        <p14:creationId xmlns:p14="http://schemas.microsoft.com/office/powerpoint/2010/main" val="2786947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lstStyle/>
          <a:p>
            <a:r>
              <a:rPr lang="en-US" dirty="0" smtClean="0"/>
              <a:t>Mobile Home in Final Location</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57201" y="1600200"/>
            <a:ext cx="8382000" cy="4953000"/>
          </a:xfrm>
        </p:spPr>
      </p:pic>
    </p:spTree>
    <p:extLst>
      <p:ext uri="{BB962C8B-B14F-4D97-AF65-F5344CB8AC3E}">
        <p14:creationId xmlns:p14="http://schemas.microsoft.com/office/powerpoint/2010/main" val="1923892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34400" cy="1143000"/>
          </a:xfrm>
        </p:spPr>
        <p:txBody>
          <a:bodyPr/>
          <a:lstStyle/>
          <a:p>
            <a:r>
              <a:rPr lang="en-US" dirty="0"/>
              <a:t>English case: Merest v. Harvey, </a:t>
            </a:r>
            <a:r>
              <a:rPr lang="en-US" sz="3600" dirty="0"/>
              <a:t>128 Eng. Rep. 761 (C.P. 1814</a:t>
            </a:r>
            <a:r>
              <a:rPr lang="en-US" dirty="0"/>
              <a:t>)</a:t>
            </a:r>
            <a:br>
              <a:rPr lang="en-US" dirty="0"/>
            </a:br>
            <a:endParaRPr lang="en-US" dirty="0"/>
          </a:p>
        </p:txBody>
      </p:sp>
      <p:sp>
        <p:nvSpPr>
          <p:cNvPr id="3" name="Content Placeholder 2"/>
          <p:cNvSpPr>
            <a:spLocks noGrp="1"/>
          </p:cNvSpPr>
          <p:nvPr>
            <p:ph sz="quarter" idx="13"/>
          </p:nvPr>
        </p:nvSpPr>
        <p:spPr>
          <a:xfrm>
            <a:off x="304800" y="1600200"/>
            <a:ext cx="9067800" cy="4876800"/>
          </a:xfrm>
        </p:spPr>
        <p:txBody>
          <a:bodyPr/>
          <a:lstStyle/>
          <a:p>
            <a:pPr marL="36576" indent="0">
              <a:buNone/>
            </a:pPr>
            <a:r>
              <a:rPr lang="en-US" sz="2800" dirty="0" smtClean="0"/>
              <a:t>A </a:t>
            </a:r>
            <a:r>
              <a:rPr lang="en-US" sz="2800" dirty="0"/>
              <a:t>landowner was shooting birds in his field when he was approached by the local magistrate who wanted to hunt with him. Although the landowner refused, the magistrate proceeded to hunt. When the landowner continued to object, the magistrate threatened to have him jailed and dared him to file suit. Although little actual harm had been caused, the English court upheld damages of 500 pounds, explaining “in a case where a man disregards every principle which actuates the conduct of gentlemen, what is to restrain him except large damages?” McWilliams, 3 Wis. 377 at 380.</a:t>
            </a:r>
          </a:p>
          <a:p>
            <a:endParaRPr lang="en-US" dirty="0"/>
          </a:p>
        </p:txBody>
      </p:sp>
    </p:spTree>
    <p:extLst>
      <p:ext uri="{BB962C8B-B14F-4D97-AF65-F5344CB8AC3E}">
        <p14:creationId xmlns:p14="http://schemas.microsoft.com/office/powerpoint/2010/main" val="341384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34400" cy="1143000"/>
          </a:xfrm>
        </p:spPr>
        <p:txBody>
          <a:bodyPr/>
          <a:lstStyle/>
          <a:p>
            <a:r>
              <a:rPr lang="en-US" dirty="0"/>
              <a:t>English case: Merest v. Harvey, </a:t>
            </a:r>
            <a:r>
              <a:rPr lang="en-US" sz="3600" dirty="0"/>
              <a:t>128 Eng. Rep. 761 (C.P. 1814</a:t>
            </a:r>
            <a:r>
              <a:rPr lang="en-US" dirty="0"/>
              <a:t>)</a:t>
            </a:r>
            <a:br>
              <a:rPr lang="en-US" dirty="0"/>
            </a:br>
            <a:endParaRPr lang="en-US" dirty="0"/>
          </a:p>
        </p:txBody>
      </p:sp>
      <p:sp>
        <p:nvSpPr>
          <p:cNvPr id="3" name="Content Placeholder 2"/>
          <p:cNvSpPr>
            <a:spLocks noGrp="1"/>
          </p:cNvSpPr>
          <p:nvPr>
            <p:ph sz="quarter" idx="13"/>
          </p:nvPr>
        </p:nvSpPr>
        <p:spPr>
          <a:xfrm>
            <a:off x="304800" y="1600200"/>
            <a:ext cx="8686800" cy="4876800"/>
          </a:xfrm>
        </p:spPr>
        <p:txBody>
          <a:bodyPr/>
          <a:lstStyle/>
          <a:p>
            <a:pPr marL="36576" indent="0">
              <a:spcBef>
                <a:spcPts val="0"/>
              </a:spcBef>
              <a:buNone/>
            </a:pPr>
            <a:r>
              <a:rPr lang="en-US" sz="2800" dirty="0" smtClean="0"/>
              <a:t>Judge's hypothetical from </a:t>
            </a:r>
            <a:r>
              <a:rPr lang="en-US" sz="2800" i="1" dirty="0" smtClean="0"/>
              <a:t>Merest</a:t>
            </a:r>
            <a:r>
              <a:rPr lang="en-US" sz="2800" dirty="0" smtClean="0"/>
              <a:t>:</a:t>
            </a:r>
          </a:p>
          <a:p>
            <a:pPr marL="36576" indent="0">
              <a:spcBef>
                <a:spcPts val="0"/>
              </a:spcBef>
              <a:buNone/>
            </a:pPr>
            <a:endParaRPr lang="en-US" sz="2800" dirty="0" smtClean="0"/>
          </a:p>
          <a:p>
            <a:pPr marL="36576" indent="0">
              <a:spcBef>
                <a:spcPts val="0"/>
              </a:spcBef>
              <a:buNone/>
            </a:pPr>
            <a:r>
              <a:rPr lang="en-US" sz="2800" i="1" dirty="0" smtClean="0"/>
              <a:t>Suppose </a:t>
            </a:r>
            <a:r>
              <a:rPr lang="en-US" sz="2800" i="1" dirty="0"/>
              <a:t>a gentleman has a paved walk in his paddock, </a:t>
            </a:r>
            <a:r>
              <a:rPr lang="en-US" sz="2800" i="1" dirty="0" smtClean="0"/>
              <a:t>before </a:t>
            </a:r>
            <a:r>
              <a:rPr lang="en-US" sz="2800" i="1" dirty="0"/>
              <a:t>his window, and that a man intrudes and walks </a:t>
            </a:r>
            <a:r>
              <a:rPr lang="en-US" sz="2800" i="1" dirty="0" smtClean="0"/>
              <a:t>up </a:t>
            </a:r>
            <a:r>
              <a:rPr lang="en-US" sz="2800" i="1" dirty="0"/>
              <a:t>and down before the window of his house, and looks </a:t>
            </a:r>
            <a:r>
              <a:rPr lang="en-US" sz="2800" i="1" dirty="0" smtClean="0"/>
              <a:t>in </a:t>
            </a:r>
            <a:r>
              <a:rPr lang="en-US" sz="2800" i="1" dirty="0"/>
              <a:t>while the owner is at dinner, is the trespasser </a:t>
            </a:r>
            <a:r>
              <a:rPr lang="en-US" sz="2800" i="1" dirty="0" smtClean="0"/>
              <a:t>permitted </a:t>
            </a:r>
            <a:r>
              <a:rPr lang="en-US" sz="2800" i="1" dirty="0"/>
              <a:t>to say “here is a halfpenny for you which is </a:t>
            </a:r>
            <a:r>
              <a:rPr lang="en-US" sz="2800" i="1" dirty="0" smtClean="0"/>
              <a:t>the </a:t>
            </a:r>
            <a:r>
              <a:rPr lang="en-US" sz="2800" i="1" dirty="0"/>
              <a:t>full extent of the mischief I have done.” Would </a:t>
            </a:r>
            <a:r>
              <a:rPr lang="en-US" sz="2800" i="1" dirty="0" smtClean="0"/>
              <a:t>that </a:t>
            </a:r>
            <a:r>
              <a:rPr lang="en-US" sz="2800" i="1" dirty="0"/>
              <a:t>be a compensation? I cannot say that it would </a:t>
            </a:r>
            <a:r>
              <a:rPr lang="en-US" sz="2800" i="1" dirty="0" smtClean="0"/>
              <a:t>be...</a:t>
            </a:r>
            <a:endParaRPr lang="en-US" i="1" dirty="0"/>
          </a:p>
        </p:txBody>
      </p:sp>
    </p:spTree>
    <p:extLst>
      <p:ext uri="{BB962C8B-B14F-4D97-AF65-F5344CB8AC3E}">
        <p14:creationId xmlns:p14="http://schemas.microsoft.com/office/powerpoint/2010/main" val="2615504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Views of Property</a:t>
            </a:r>
            <a:endParaRPr lang="en-US" dirty="0"/>
          </a:p>
        </p:txBody>
      </p:sp>
      <p:sp>
        <p:nvSpPr>
          <p:cNvPr id="3" name="Content Placeholder 2"/>
          <p:cNvSpPr>
            <a:spLocks noGrp="1"/>
          </p:cNvSpPr>
          <p:nvPr>
            <p:ph sz="quarter" idx="13"/>
          </p:nvPr>
        </p:nvSpPr>
        <p:spPr>
          <a:xfrm>
            <a:off x="457200" y="1600200"/>
            <a:ext cx="8305800" cy="4525963"/>
          </a:xfrm>
        </p:spPr>
        <p:txBody>
          <a:bodyPr/>
          <a:lstStyle/>
          <a:p>
            <a:pPr marL="36576" indent="0">
              <a:buNone/>
            </a:pPr>
            <a:r>
              <a:rPr lang="en-US" sz="2800" dirty="0" smtClean="0"/>
              <a:t>1.  A bundle of sticks, decided by majorities (</a:t>
            </a:r>
            <a:r>
              <a:rPr lang="en-US" sz="2800" dirty="0" err="1" smtClean="0"/>
              <a:t>Hinman</a:t>
            </a:r>
            <a:r>
              <a:rPr lang="en-US" sz="2800" dirty="0" smtClean="0"/>
              <a:t>).</a:t>
            </a:r>
          </a:p>
          <a:p>
            <a:pPr marL="36576" indent="0">
              <a:buNone/>
            </a:pPr>
            <a:r>
              <a:rPr lang="en-US" sz="2800" dirty="0" smtClean="0"/>
              <a:t>Rights </a:t>
            </a:r>
            <a:r>
              <a:rPr lang="en-US" sz="2800" i="1" dirty="0" smtClean="0"/>
              <a:t>in </a:t>
            </a:r>
            <a:r>
              <a:rPr lang="en-US" sz="2800" i="1" dirty="0" err="1" smtClean="0"/>
              <a:t>personam</a:t>
            </a:r>
            <a:r>
              <a:rPr lang="en-US" sz="2800" i="1" dirty="0" smtClean="0"/>
              <a:t> </a:t>
            </a:r>
            <a:r>
              <a:rPr lang="en-US" sz="2800" dirty="0" smtClean="0"/>
              <a:t>: rights against a small and defined class.  That is, you have the rights specified, only.</a:t>
            </a:r>
          </a:p>
          <a:p>
            <a:pPr marL="0" indent="0">
              <a:buNone/>
            </a:pPr>
            <a:r>
              <a:rPr lang="en-US" sz="2800" dirty="0" smtClean="0"/>
              <a:t>2.  The right to exclude, majorities or others be damned (Jacques). </a:t>
            </a:r>
          </a:p>
          <a:p>
            <a:pPr marL="36576" indent="0">
              <a:buNone/>
            </a:pPr>
            <a:r>
              <a:rPr lang="en-US" sz="2800" dirty="0" smtClean="0"/>
              <a:t>Rights</a:t>
            </a:r>
            <a:r>
              <a:rPr lang="en-US" sz="2800" i="1" dirty="0" smtClean="0"/>
              <a:t> in </a:t>
            </a:r>
            <a:r>
              <a:rPr lang="en-US" sz="2800" i="1" dirty="0"/>
              <a:t>rem </a:t>
            </a:r>
            <a:r>
              <a:rPr lang="en-US" sz="2800" i="1" dirty="0" smtClean="0"/>
              <a:t>: </a:t>
            </a:r>
            <a:r>
              <a:rPr lang="en-US" sz="2800" dirty="0" smtClean="0"/>
              <a:t>rights </a:t>
            </a:r>
            <a:r>
              <a:rPr lang="en-US" sz="2800" dirty="0"/>
              <a:t>against a large </a:t>
            </a:r>
            <a:r>
              <a:rPr lang="en-US" sz="2800" dirty="0" smtClean="0"/>
              <a:t>and indefinite </a:t>
            </a:r>
            <a:r>
              <a:rPr lang="en-US" sz="2800" dirty="0" smtClean="0"/>
              <a:t>class.  That is, you have rights unless they are proscribed.</a:t>
            </a:r>
          </a:p>
          <a:p>
            <a:pPr marL="36576" indent="0">
              <a:buNone/>
            </a:pPr>
            <a:endParaRPr lang="en-US" dirty="0" smtClean="0"/>
          </a:p>
          <a:p>
            <a:pPr marL="36576" indent="0">
              <a:buNone/>
            </a:pPr>
            <a:endParaRPr lang="en-US" dirty="0"/>
          </a:p>
        </p:txBody>
      </p:sp>
    </p:spTree>
    <p:extLst>
      <p:ext uri="{BB962C8B-B14F-4D97-AF65-F5344CB8AC3E}">
        <p14:creationId xmlns:p14="http://schemas.microsoft.com/office/powerpoint/2010/main" val="3730654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spcAft>
                <a:spcPts val="1200"/>
              </a:spcAft>
            </a:pPr>
            <a:r>
              <a:rPr lang="en-US" smtClean="0">
                <a:solidFill>
                  <a:srgbClr val="FFFF00"/>
                </a:solidFill>
                <a:latin typeface="Palatino" pitchFamily="-105" charset="0"/>
                <a:ea typeface="ＭＳ Ｐゴシック" pitchFamily="-105" charset="-128"/>
              </a:rPr>
              <a:t>Liberty (Wesley Hohfeld)</a:t>
            </a: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040F8B"/>
              </a:solidFill>
              <a:latin typeface="Palatino" pitchFamily="-105" charset="0"/>
              <a:ea typeface="ＭＳ Ｐゴシック" pitchFamily="-105" charset="-128"/>
            </a:endParaRPr>
          </a:p>
        </p:txBody>
      </p:sp>
      <p:sp>
        <p:nvSpPr>
          <p:cNvPr id="5123" name="Rectangle 2"/>
          <p:cNvSpPr>
            <a:spLocks noChangeArrowheads="1"/>
          </p:cNvSpPr>
          <p:nvPr/>
        </p:nvSpPr>
        <p:spPr bwMode="auto">
          <a:xfrm>
            <a:off x="0" y="0"/>
            <a:ext cx="91440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600" eaLnBrk="0" fontAlgn="base" hangingPunct="0">
              <a:spcBef>
                <a:spcPct val="0"/>
              </a:spcBef>
              <a:spcAft>
                <a:spcPct val="0"/>
              </a:spcAft>
            </a:pPr>
            <a:endParaRPr lang="en-US" sz="36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dirty="0" smtClean="0">
              <a:solidFill>
                <a:srgbClr val="FFFF00"/>
              </a:solidFill>
              <a:latin typeface="Palatino" pitchFamily="-105" charset="0"/>
              <a:ea typeface="ＭＳ Ｐゴシック" pitchFamily="-105" charset="-128"/>
            </a:endParaRPr>
          </a:p>
          <a:p>
            <a:pPr indent="-609600" eaLnBrk="0" fontAlgn="base" hangingPunct="0">
              <a:lnSpc>
                <a:spcPct val="200000"/>
              </a:lnSpc>
              <a:spcBef>
                <a:spcPct val="0"/>
              </a:spcBef>
              <a:spcAft>
                <a:spcPts val="2400"/>
              </a:spcAft>
            </a:pPr>
            <a:r>
              <a:rPr lang="en-US" sz="3600" dirty="0" smtClean="0">
                <a:solidFill>
                  <a:srgbClr val="FFFF00"/>
                </a:solidFill>
                <a:latin typeface="Palatino" pitchFamily="-105" charset="0"/>
                <a:ea typeface="ＭＳ Ｐゴシック" pitchFamily="-105" charset="-128"/>
              </a:rPr>
              <a:t>I am at </a:t>
            </a:r>
            <a:r>
              <a:rPr lang="en-US" sz="3600" i="1" dirty="0" smtClean="0">
                <a:solidFill>
                  <a:srgbClr val="FFFF00"/>
                </a:solidFill>
                <a:latin typeface="Palatino" pitchFamily="-105" charset="0"/>
                <a:ea typeface="ＭＳ Ｐゴシック" pitchFamily="-105" charset="-128"/>
              </a:rPr>
              <a:t>liberty </a:t>
            </a:r>
            <a:r>
              <a:rPr lang="en-US" sz="3600" dirty="0" smtClean="0">
                <a:solidFill>
                  <a:srgbClr val="FFFF00"/>
                </a:solidFill>
                <a:latin typeface="Palatino" pitchFamily="-105" charset="0"/>
                <a:ea typeface="ＭＳ Ｐゴシック" pitchFamily="-105" charset="-128"/>
              </a:rPr>
              <a:t>to use P =</a:t>
            </a:r>
            <a:endParaRPr lang="en-US" sz="24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dirty="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dirty="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1776347973"/>
      </p:ext>
    </p:extLst>
  </p:cSld>
  <p:clrMapOvr>
    <a:masterClrMapping/>
  </p:clrMapOvr>
  <p:transition>
    <p:cut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spcAft>
                <a:spcPts val="1200"/>
              </a:spcAft>
            </a:pPr>
            <a:r>
              <a:rPr lang="en-US" smtClean="0">
                <a:solidFill>
                  <a:srgbClr val="FFFF00"/>
                </a:solidFill>
                <a:latin typeface="Palatino" pitchFamily="-105" charset="0"/>
                <a:ea typeface="ＭＳ Ｐゴシック" pitchFamily="-105" charset="-128"/>
              </a:rPr>
              <a:t>Liberty (Wesley Hohfeld)</a:t>
            </a: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040F8B"/>
              </a:solidFill>
              <a:latin typeface="Palatino" pitchFamily="-105" charset="0"/>
              <a:ea typeface="ＭＳ Ｐゴシック" pitchFamily="-105" charset="-128"/>
            </a:endParaRPr>
          </a:p>
        </p:txBody>
      </p:sp>
      <p:sp>
        <p:nvSpPr>
          <p:cNvPr id="6147" name="Rectangle 2"/>
          <p:cNvSpPr>
            <a:spLocks noChangeArrowheads="1"/>
          </p:cNvSpPr>
          <p:nvPr/>
        </p:nvSpPr>
        <p:spPr bwMode="auto">
          <a:xfrm>
            <a:off x="0" y="0"/>
            <a:ext cx="91440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lnSpc>
                <a:spcPct val="200000"/>
              </a:lnSpc>
              <a:spcBef>
                <a:spcPct val="0"/>
              </a:spcBef>
              <a:spcAft>
                <a:spcPts val="2400"/>
              </a:spcAft>
            </a:pPr>
            <a:r>
              <a:rPr lang="en-US" sz="3600" smtClean="0">
                <a:solidFill>
                  <a:srgbClr val="FFFF00"/>
                </a:solidFill>
                <a:latin typeface="Palatino" pitchFamily="-105" charset="0"/>
                <a:ea typeface="ＭＳ Ｐゴシック" pitchFamily="-105" charset="-128"/>
              </a:rPr>
              <a:t>I am at </a:t>
            </a:r>
            <a:r>
              <a:rPr lang="en-US" sz="3600" i="1" smtClean="0">
                <a:solidFill>
                  <a:srgbClr val="FFFF00"/>
                </a:solidFill>
                <a:latin typeface="Palatino" pitchFamily="-105" charset="0"/>
                <a:ea typeface="ＭＳ Ｐゴシック" pitchFamily="-105" charset="-128"/>
              </a:rPr>
              <a:t>liberty </a:t>
            </a:r>
            <a:r>
              <a:rPr lang="en-US" sz="3600" smtClean="0">
                <a:solidFill>
                  <a:srgbClr val="FFFF00"/>
                </a:solidFill>
                <a:latin typeface="Palatino" pitchFamily="-105" charset="0"/>
                <a:ea typeface="ＭＳ Ｐゴシック" pitchFamily="-105" charset="-128"/>
              </a:rPr>
              <a:t>to use P = no duty to refrain</a:t>
            </a: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685167277"/>
      </p:ext>
    </p:extLst>
  </p:cSld>
  <p:clrMapOvr>
    <a:masterClrMapping/>
  </p:clrMapOvr>
  <p:transition>
    <p:cut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spcAft>
                <a:spcPts val="1200"/>
              </a:spcAft>
            </a:pPr>
            <a:r>
              <a:rPr lang="en-US" smtClean="0">
                <a:solidFill>
                  <a:srgbClr val="FFFF00"/>
                </a:solidFill>
                <a:latin typeface="Palatino" pitchFamily="-105" charset="0"/>
                <a:ea typeface="ＭＳ Ｐゴシック" pitchFamily="-105" charset="-128"/>
              </a:rPr>
              <a:t>Liberty (Wesley Hohfeld)</a:t>
            </a: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040F8B"/>
              </a:solidFill>
              <a:latin typeface="Palatino" pitchFamily="-105" charset="0"/>
              <a:ea typeface="ＭＳ Ｐゴシック" pitchFamily="-105" charset="-128"/>
            </a:endParaRPr>
          </a:p>
        </p:txBody>
      </p:sp>
      <p:sp>
        <p:nvSpPr>
          <p:cNvPr id="7171" name="Rectangle 2"/>
          <p:cNvSpPr>
            <a:spLocks noChangeArrowheads="1"/>
          </p:cNvSpPr>
          <p:nvPr/>
        </p:nvSpPr>
        <p:spPr bwMode="auto">
          <a:xfrm>
            <a:off x="0" y="0"/>
            <a:ext cx="9144000" cy="760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lnSpc>
                <a:spcPct val="200000"/>
              </a:lnSpc>
              <a:spcBef>
                <a:spcPct val="0"/>
              </a:spcBef>
              <a:spcAft>
                <a:spcPts val="2400"/>
              </a:spcAft>
            </a:pPr>
            <a:r>
              <a:rPr lang="en-US" sz="3600" smtClean="0">
                <a:solidFill>
                  <a:srgbClr val="FFFF00"/>
                </a:solidFill>
                <a:latin typeface="Palatino" pitchFamily="-105" charset="0"/>
                <a:ea typeface="ＭＳ Ｐゴシック" pitchFamily="-105" charset="-128"/>
              </a:rPr>
              <a:t>I am at </a:t>
            </a:r>
            <a:r>
              <a:rPr lang="en-US" sz="3600" i="1" smtClean="0">
                <a:solidFill>
                  <a:srgbClr val="FFFF00"/>
                </a:solidFill>
                <a:latin typeface="Palatino" pitchFamily="-105" charset="0"/>
                <a:ea typeface="ＭＳ Ｐゴシック" pitchFamily="-105" charset="-128"/>
              </a:rPr>
              <a:t>liberty </a:t>
            </a:r>
            <a:r>
              <a:rPr lang="en-US" sz="3600" smtClean="0">
                <a:solidFill>
                  <a:srgbClr val="FFFF00"/>
                </a:solidFill>
                <a:latin typeface="Palatino" pitchFamily="-105" charset="0"/>
                <a:ea typeface="ＭＳ Ｐゴシック" pitchFamily="-105" charset="-128"/>
              </a:rPr>
              <a:t>to use P = no duty to refrain</a:t>
            </a:r>
            <a:endParaRPr lang="en-US" sz="2400" smtClean="0">
              <a:solidFill>
                <a:srgbClr val="FFFF00"/>
              </a:solidFill>
              <a:latin typeface="Palatino" pitchFamily="-105" charset="0"/>
              <a:ea typeface="ＭＳ Ｐゴシック" pitchFamily="-105" charset="-128"/>
            </a:endParaRPr>
          </a:p>
          <a:p>
            <a:pPr indent="-609600" algn="ctr"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Right</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3159329857"/>
      </p:ext>
    </p:extLst>
  </p:cSld>
  <p:clrMapOvr>
    <a:masterClrMapping/>
  </p:clrMapOvr>
  <p:transition>
    <p:cut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spcAft>
                <a:spcPts val="1200"/>
              </a:spcAft>
            </a:pPr>
            <a:r>
              <a:rPr lang="en-US" smtClean="0">
                <a:solidFill>
                  <a:srgbClr val="FFFF00"/>
                </a:solidFill>
                <a:latin typeface="Palatino" pitchFamily="-105" charset="0"/>
                <a:ea typeface="ＭＳ Ｐゴシック" pitchFamily="-105" charset="-128"/>
              </a:rPr>
              <a:t>Liberty (Wesley Hohfeld)</a:t>
            </a: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040F8B"/>
              </a:solidFill>
              <a:latin typeface="Palatino" pitchFamily="-105" charset="0"/>
              <a:ea typeface="ＭＳ Ｐゴシック" pitchFamily="-105" charset="-128"/>
            </a:endParaRPr>
          </a:p>
        </p:txBody>
      </p:sp>
      <p:sp>
        <p:nvSpPr>
          <p:cNvPr id="8195" name="Rectangle 2"/>
          <p:cNvSpPr>
            <a:spLocks noChangeArrowheads="1"/>
          </p:cNvSpPr>
          <p:nvPr/>
        </p:nvSpPr>
        <p:spPr bwMode="auto">
          <a:xfrm>
            <a:off x="0" y="0"/>
            <a:ext cx="9144000" cy="871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lnSpc>
                <a:spcPct val="200000"/>
              </a:lnSpc>
              <a:spcBef>
                <a:spcPct val="0"/>
              </a:spcBef>
              <a:spcAft>
                <a:spcPts val="2400"/>
              </a:spcAft>
            </a:pPr>
            <a:r>
              <a:rPr lang="en-US" sz="3600" smtClean="0">
                <a:solidFill>
                  <a:srgbClr val="FFFF00"/>
                </a:solidFill>
                <a:latin typeface="Palatino" pitchFamily="-105" charset="0"/>
                <a:ea typeface="ＭＳ Ｐゴシック" pitchFamily="-105" charset="-128"/>
              </a:rPr>
              <a:t>I am at </a:t>
            </a:r>
            <a:r>
              <a:rPr lang="en-US" sz="3600" i="1" smtClean="0">
                <a:solidFill>
                  <a:srgbClr val="FFFF00"/>
                </a:solidFill>
                <a:latin typeface="Palatino" pitchFamily="-105" charset="0"/>
                <a:ea typeface="ＭＳ Ｐゴシック" pitchFamily="-105" charset="-128"/>
              </a:rPr>
              <a:t>liberty </a:t>
            </a:r>
            <a:r>
              <a:rPr lang="en-US" sz="3600" smtClean="0">
                <a:solidFill>
                  <a:srgbClr val="FFFF00"/>
                </a:solidFill>
                <a:latin typeface="Palatino" pitchFamily="-105" charset="0"/>
                <a:ea typeface="ＭＳ Ｐゴシック" pitchFamily="-105" charset="-128"/>
              </a:rPr>
              <a:t>to use P = no duty to refrain</a:t>
            </a:r>
            <a:endParaRPr lang="en-US" sz="2400" smtClean="0">
              <a:solidFill>
                <a:srgbClr val="FFFF00"/>
              </a:solidFill>
              <a:latin typeface="Palatino" pitchFamily="-105" charset="0"/>
              <a:ea typeface="ＭＳ Ｐゴシック" pitchFamily="-105" charset="-128"/>
            </a:endParaRPr>
          </a:p>
          <a:p>
            <a:pPr indent="-609600" algn="ctr"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Right</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I have a </a:t>
            </a:r>
            <a:r>
              <a:rPr lang="en-US" sz="3600" i="1" smtClean="0">
                <a:solidFill>
                  <a:srgbClr val="FFFF00"/>
                </a:solidFill>
                <a:latin typeface="Palatino" pitchFamily="-105" charset="0"/>
                <a:ea typeface="ＭＳ Ｐゴシック" pitchFamily="-105" charset="-128"/>
              </a:rPr>
              <a:t>right </a:t>
            </a:r>
            <a:r>
              <a:rPr lang="en-US" sz="3600" smtClean="0">
                <a:solidFill>
                  <a:srgbClr val="FFFF00"/>
                </a:solidFill>
                <a:latin typeface="Palatino" pitchFamily="-105" charset="0"/>
                <a:ea typeface="ＭＳ Ｐゴシック" pitchFamily="-105" charset="-128"/>
              </a:rPr>
              <a:t>to P </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3301898631"/>
      </p:ext>
    </p:extLst>
  </p:cSld>
  <p:clrMapOvr>
    <a:masterClrMapping/>
  </p:clrMapOvr>
  <p:transition>
    <p:cut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spcAft>
                <a:spcPts val="1200"/>
              </a:spcAft>
            </a:pPr>
            <a:r>
              <a:rPr lang="en-US" smtClean="0">
                <a:solidFill>
                  <a:srgbClr val="FFFF00"/>
                </a:solidFill>
                <a:latin typeface="Palatino" pitchFamily="-105" charset="0"/>
                <a:ea typeface="ＭＳ Ｐゴシック" pitchFamily="-105" charset="-128"/>
              </a:rPr>
              <a:t>Liberty (Wesley Hohfeld)</a:t>
            </a: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040F8B"/>
              </a:solidFill>
              <a:latin typeface="Palatino" pitchFamily="-105" charset="0"/>
              <a:ea typeface="ＭＳ Ｐゴシック" pitchFamily="-105" charset="-128"/>
            </a:endParaRPr>
          </a:p>
        </p:txBody>
      </p:sp>
      <p:sp>
        <p:nvSpPr>
          <p:cNvPr id="9219" name="Rectangle 2"/>
          <p:cNvSpPr>
            <a:spLocks noChangeArrowheads="1"/>
          </p:cNvSpPr>
          <p:nvPr/>
        </p:nvSpPr>
        <p:spPr bwMode="auto">
          <a:xfrm>
            <a:off x="0" y="0"/>
            <a:ext cx="9144000" cy="926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lnSpc>
                <a:spcPct val="200000"/>
              </a:lnSpc>
              <a:spcBef>
                <a:spcPct val="0"/>
              </a:spcBef>
              <a:spcAft>
                <a:spcPts val="2400"/>
              </a:spcAft>
            </a:pPr>
            <a:r>
              <a:rPr lang="en-US" sz="3600" smtClean="0">
                <a:solidFill>
                  <a:srgbClr val="FFFF00"/>
                </a:solidFill>
                <a:latin typeface="Palatino" pitchFamily="-105" charset="0"/>
                <a:ea typeface="ＭＳ Ｐゴシック" pitchFamily="-105" charset="-128"/>
              </a:rPr>
              <a:t>I am at </a:t>
            </a:r>
            <a:r>
              <a:rPr lang="en-US" sz="3600" i="1" smtClean="0">
                <a:solidFill>
                  <a:srgbClr val="FFFF00"/>
                </a:solidFill>
                <a:latin typeface="Palatino" pitchFamily="-105" charset="0"/>
                <a:ea typeface="ＭＳ Ｐゴシック" pitchFamily="-105" charset="-128"/>
              </a:rPr>
              <a:t>liberty </a:t>
            </a:r>
            <a:r>
              <a:rPr lang="en-US" sz="3600" smtClean="0">
                <a:solidFill>
                  <a:srgbClr val="FFFF00"/>
                </a:solidFill>
                <a:latin typeface="Palatino" pitchFamily="-105" charset="0"/>
                <a:ea typeface="ＭＳ Ｐゴシック" pitchFamily="-105" charset="-128"/>
              </a:rPr>
              <a:t>to use P = no duty to refrain</a:t>
            </a:r>
            <a:endParaRPr lang="en-US" sz="2400" smtClean="0">
              <a:solidFill>
                <a:srgbClr val="FFFF00"/>
              </a:solidFill>
              <a:latin typeface="Palatino" pitchFamily="-105" charset="0"/>
              <a:ea typeface="ＭＳ Ｐゴシック" pitchFamily="-105" charset="-128"/>
            </a:endParaRPr>
          </a:p>
          <a:p>
            <a:pPr indent="-609600" algn="ctr"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Right</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I have a </a:t>
            </a:r>
            <a:r>
              <a:rPr lang="en-US" sz="3600" i="1" smtClean="0">
                <a:solidFill>
                  <a:srgbClr val="FFFF00"/>
                </a:solidFill>
                <a:latin typeface="Palatino" pitchFamily="-105" charset="0"/>
                <a:ea typeface="ＭＳ Ｐゴシック" pitchFamily="-105" charset="-128"/>
              </a:rPr>
              <a:t>right </a:t>
            </a:r>
            <a:r>
              <a:rPr lang="en-US" sz="3600" smtClean="0">
                <a:solidFill>
                  <a:srgbClr val="FFFF00"/>
                </a:solidFill>
                <a:latin typeface="Palatino" pitchFamily="-105" charset="0"/>
                <a:ea typeface="ＭＳ Ｐゴシック" pitchFamily="-105" charset="-128"/>
              </a:rPr>
              <a:t>to P = I am at liberty to use P 				</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2179148584"/>
      </p:ext>
    </p:extLst>
  </p:cSld>
  <p:clrMapOvr>
    <a:masterClrMapping/>
  </p:clrMapOvr>
  <p:transition>
    <p:cut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spcAft>
                <a:spcPts val="1200"/>
              </a:spcAft>
            </a:pPr>
            <a:r>
              <a:rPr lang="en-US" smtClean="0">
                <a:solidFill>
                  <a:srgbClr val="FFFF00"/>
                </a:solidFill>
                <a:latin typeface="Palatino" pitchFamily="-105" charset="0"/>
                <a:ea typeface="ＭＳ Ｐゴシック" pitchFamily="-105" charset="-128"/>
              </a:rPr>
              <a:t>Liberty (Wesley Hohfeld)</a:t>
            </a: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040F8B"/>
              </a:solidFill>
              <a:latin typeface="Palatino" pitchFamily="-105" charset="0"/>
              <a:ea typeface="ＭＳ Ｐゴシック" pitchFamily="-105" charset="-128"/>
            </a:endParaRPr>
          </a:p>
        </p:txBody>
      </p:sp>
      <p:sp>
        <p:nvSpPr>
          <p:cNvPr id="10243" name="Rectangle 2"/>
          <p:cNvSpPr>
            <a:spLocks noChangeArrowheads="1"/>
          </p:cNvSpPr>
          <p:nvPr/>
        </p:nvSpPr>
        <p:spPr bwMode="auto">
          <a:xfrm>
            <a:off x="0" y="0"/>
            <a:ext cx="9144000" cy="926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lnSpc>
                <a:spcPct val="200000"/>
              </a:lnSpc>
              <a:spcBef>
                <a:spcPct val="0"/>
              </a:spcBef>
              <a:spcAft>
                <a:spcPts val="2400"/>
              </a:spcAft>
            </a:pPr>
            <a:r>
              <a:rPr lang="en-US" sz="3600" smtClean="0">
                <a:solidFill>
                  <a:srgbClr val="FFFF00"/>
                </a:solidFill>
                <a:latin typeface="Palatino" pitchFamily="-105" charset="0"/>
                <a:ea typeface="ＭＳ Ｐゴシック" pitchFamily="-105" charset="-128"/>
              </a:rPr>
              <a:t>I am at </a:t>
            </a:r>
            <a:r>
              <a:rPr lang="en-US" sz="3600" i="1" smtClean="0">
                <a:solidFill>
                  <a:srgbClr val="FFFF00"/>
                </a:solidFill>
                <a:latin typeface="Palatino" pitchFamily="-105" charset="0"/>
                <a:ea typeface="ＭＳ Ｐゴシック" pitchFamily="-105" charset="-128"/>
              </a:rPr>
              <a:t>liberty </a:t>
            </a:r>
            <a:r>
              <a:rPr lang="en-US" sz="3600" smtClean="0">
                <a:solidFill>
                  <a:srgbClr val="FFFF00"/>
                </a:solidFill>
                <a:latin typeface="Palatino" pitchFamily="-105" charset="0"/>
                <a:ea typeface="ＭＳ Ｐゴシック" pitchFamily="-105" charset="-128"/>
              </a:rPr>
              <a:t>to use P = no duty to refrain</a:t>
            </a:r>
            <a:endParaRPr lang="en-US" sz="2400" smtClean="0">
              <a:solidFill>
                <a:srgbClr val="FFFF00"/>
              </a:solidFill>
              <a:latin typeface="Palatino" pitchFamily="-105" charset="0"/>
              <a:ea typeface="ＭＳ Ｐゴシック" pitchFamily="-105" charset="-128"/>
            </a:endParaRPr>
          </a:p>
          <a:p>
            <a:pPr indent="-609600" algn="ctr"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Right</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I have a </a:t>
            </a:r>
            <a:r>
              <a:rPr lang="en-US" sz="3600" i="1" smtClean="0">
                <a:solidFill>
                  <a:srgbClr val="FFFF00"/>
                </a:solidFill>
                <a:latin typeface="Palatino" pitchFamily="-105" charset="0"/>
                <a:ea typeface="ＭＳ Ｐゴシック" pitchFamily="-105" charset="-128"/>
              </a:rPr>
              <a:t>right </a:t>
            </a:r>
            <a:r>
              <a:rPr lang="en-US" sz="3600" smtClean="0">
                <a:solidFill>
                  <a:srgbClr val="FFFF00"/>
                </a:solidFill>
                <a:latin typeface="Palatino" pitchFamily="-105" charset="0"/>
                <a:ea typeface="ＭＳ Ｐゴシック" pitchFamily="-105" charset="-128"/>
              </a:rPr>
              <a:t>to P = I am at liberty to use P 				+ others are </a:t>
            </a:r>
            <a:r>
              <a:rPr lang="en-US" sz="3600" i="1" smtClean="0">
                <a:solidFill>
                  <a:srgbClr val="FFFF00"/>
                </a:solidFill>
                <a:latin typeface="Palatino" pitchFamily="-105" charset="0"/>
                <a:ea typeface="ＭＳ Ｐゴシック" pitchFamily="-105" charset="-128"/>
              </a:rPr>
              <a:t>not </a:t>
            </a:r>
            <a:r>
              <a:rPr lang="en-US" sz="3600" smtClean="0">
                <a:solidFill>
                  <a:srgbClr val="FFFF00"/>
                </a:solidFill>
                <a:latin typeface="Palatino" pitchFamily="-105" charset="0"/>
                <a:ea typeface="ＭＳ Ｐゴシック" pitchFamily="-105" charset="-128"/>
              </a:rPr>
              <a:t>at liberty</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2227036346"/>
      </p:ext>
    </p:extLst>
  </p:cSld>
  <p:clrMapOvr>
    <a:masterClrMapping/>
  </p:clrMapOvr>
  <p:transition>
    <p:cut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1"/>
            <a:ext cx="5715000" cy="685800"/>
          </a:xfrm>
        </p:spPr>
        <p:txBody>
          <a:bodyPr>
            <a:normAutofit fontScale="90000"/>
          </a:bodyPr>
          <a:lstStyle/>
          <a:p>
            <a:r>
              <a:rPr lang="en-US" dirty="0" smtClean="0"/>
              <a:t>Democracy and Rights</a:t>
            </a:r>
            <a:endParaRPr lang="en-US" dirty="0"/>
          </a:p>
        </p:txBody>
      </p:sp>
      <p:sp>
        <p:nvSpPr>
          <p:cNvPr id="3" name="Content Placeholder 2"/>
          <p:cNvSpPr>
            <a:spLocks noGrp="1"/>
          </p:cNvSpPr>
          <p:nvPr>
            <p:ph sz="quarter" idx="13"/>
          </p:nvPr>
        </p:nvSpPr>
        <p:spPr>
          <a:xfrm>
            <a:off x="381000" y="838200"/>
            <a:ext cx="8610600" cy="4648200"/>
          </a:xfrm>
        </p:spPr>
        <p:txBody>
          <a:bodyPr>
            <a:normAutofit fontScale="92500" lnSpcReduction="20000"/>
          </a:bodyPr>
          <a:lstStyle/>
          <a:p>
            <a:pPr>
              <a:buNone/>
            </a:pPr>
            <a:r>
              <a:rPr lang="en-US" sz="3900" b="1" i="1" dirty="0" smtClean="0"/>
              <a:t>French Declaration of the </a:t>
            </a:r>
          </a:p>
          <a:p>
            <a:pPr>
              <a:buNone/>
            </a:pPr>
            <a:r>
              <a:rPr lang="en-US" sz="3900" b="1" i="1" dirty="0" smtClean="0"/>
              <a:t>Rights of Man (August 1789):</a:t>
            </a:r>
          </a:p>
          <a:p>
            <a:pPr>
              <a:buNone/>
            </a:pPr>
            <a:endParaRPr lang="en-US" sz="3900" b="1" i="1" dirty="0" smtClean="0"/>
          </a:p>
          <a:p>
            <a:pPr>
              <a:buNone/>
            </a:pPr>
            <a:r>
              <a:rPr lang="en-US" sz="2800" dirty="0" smtClean="0"/>
              <a:t>3.  </a:t>
            </a:r>
            <a:r>
              <a:rPr lang="en-US" sz="2800" b="1" u="sng" dirty="0" smtClean="0"/>
              <a:t>The source of all sovereignty resides essentially in the nation</a:t>
            </a:r>
            <a:r>
              <a:rPr lang="en-US" sz="2800" b="1" dirty="0" smtClean="0"/>
              <a:t>; no group, no individual may exercise authority not emanating expressly </a:t>
            </a:r>
            <a:r>
              <a:rPr lang="en-US" sz="2800" b="1" dirty="0" err="1" smtClean="0"/>
              <a:t>therefrom</a:t>
            </a:r>
            <a:r>
              <a:rPr lang="en-US" sz="2800" b="1" dirty="0" smtClean="0"/>
              <a:t>.</a:t>
            </a:r>
          </a:p>
          <a:p>
            <a:pPr>
              <a:buNone/>
            </a:pPr>
            <a:r>
              <a:rPr lang="en-US" sz="2800" b="1" dirty="0" smtClean="0"/>
              <a:t>10.  No one is to be disquieted because of his opinions, even religious, </a:t>
            </a:r>
            <a:r>
              <a:rPr lang="en-US" sz="2800" b="1" u="sng" dirty="0" smtClean="0"/>
              <a:t>provided their manifestation does not disturb the public order established by law</a:t>
            </a:r>
            <a:r>
              <a:rPr lang="en-US" sz="2800" b="1" dirty="0" smtClean="0"/>
              <a:t>.</a:t>
            </a:r>
          </a:p>
          <a:p>
            <a:pPr>
              <a:buNone/>
            </a:pPr>
            <a:r>
              <a:rPr lang="en-US" sz="2800" b="1" dirty="0" smtClean="0"/>
              <a:t>11.  Free communication of ideas and opinions is one of the most precious of the rights of man. Consequently every citizen may speak, write, and print freely </a:t>
            </a:r>
            <a:r>
              <a:rPr lang="en-US" sz="2800" b="1" u="sng" dirty="0" smtClean="0"/>
              <a:t>subject to responsibility for the abuse of such liberty in the cases determined by law.</a:t>
            </a:r>
            <a:endParaRPr lang="en-US" sz="2800" u="sng" dirty="0"/>
          </a:p>
        </p:txBody>
      </p:sp>
    </p:spTree>
    <p:extLst>
      <p:ext uri="{BB962C8B-B14F-4D97-AF65-F5344CB8AC3E}">
        <p14:creationId xmlns:p14="http://schemas.microsoft.com/office/powerpoint/2010/main" val="4279813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spcAft>
                <a:spcPts val="1200"/>
              </a:spcAft>
            </a:pPr>
            <a:r>
              <a:rPr lang="en-US" smtClean="0">
                <a:solidFill>
                  <a:srgbClr val="FFFF00"/>
                </a:solidFill>
                <a:latin typeface="Palatino" pitchFamily="-105" charset="0"/>
                <a:ea typeface="ＭＳ Ｐゴシック" pitchFamily="-105" charset="-128"/>
              </a:rPr>
              <a:t>Liberty (Wesley Hohfeld)</a:t>
            </a: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FFFF00"/>
              </a:solidFill>
              <a:latin typeface="Palatino" pitchFamily="-105" charset="0"/>
              <a:ea typeface="ＭＳ Ｐゴシック" pitchFamily="-105" charset="-128"/>
            </a:endParaRPr>
          </a:p>
          <a:p>
            <a:pPr marL="609600" indent="-609600" algn="l"/>
            <a:endParaRPr lang="en-US" smtClean="0">
              <a:solidFill>
                <a:srgbClr val="040F8B"/>
              </a:solidFill>
              <a:latin typeface="Palatino" pitchFamily="-105" charset="0"/>
              <a:ea typeface="ＭＳ Ｐゴシック" pitchFamily="-105" charset="-128"/>
            </a:endParaRPr>
          </a:p>
        </p:txBody>
      </p:sp>
      <p:sp>
        <p:nvSpPr>
          <p:cNvPr id="11267" name="Rectangle 2"/>
          <p:cNvSpPr>
            <a:spLocks noChangeArrowheads="1"/>
          </p:cNvSpPr>
          <p:nvPr/>
        </p:nvSpPr>
        <p:spPr bwMode="auto">
          <a:xfrm>
            <a:off x="0" y="0"/>
            <a:ext cx="9144000" cy="1074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lnSpc>
                <a:spcPct val="200000"/>
              </a:lnSpc>
              <a:spcBef>
                <a:spcPct val="0"/>
              </a:spcBef>
              <a:spcAft>
                <a:spcPts val="2400"/>
              </a:spcAft>
            </a:pPr>
            <a:r>
              <a:rPr lang="en-US" sz="3600" smtClean="0">
                <a:solidFill>
                  <a:srgbClr val="FFFF00"/>
                </a:solidFill>
                <a:latin typeface="Palatino" pitchFamily="-105" charset="0"/>
                <a:ea typeface="ＭＳ Ｐゴシック" pitchFamily="-105" charset="-128"/>
              </a:rPr>
              <a:t>I am at </a:t>
            </a:r>
            <a:r>
              <a:rPr lang="en-US" sz="3600" i="1" smtClean="0">
                <a:solidFill>
                  <a:srgbClr val="FFFF00"/>
                </a:solidFill>
                <a:latin typeface="Palatino" pitchFamily="-105" charset="0"/>
                <a:ea typeface="ＭＳ Ｐゴシック" pitchFamily="-105" charset="-128"/>
              </a:rPr>
              <a:t>liberty </a:t>
            </a:r>
            <a:r>
              <a:rPr lang="en-US" sz="3600" smtClean="0">
                <a:solidFill>
                  <a:srgbClr val="FFFF00"/>
                </a:solidFill>
                <a:latin typeface="Palatino" pitchFamily="-105" charset="0"/>
                <a:ea typeface="ＭＳ Ｐゴシック" pitchFamily="-105" charset="-128"/>
              </a:rPr>
              <a:t>to use P = no duty to refrain</a:t>
            </a:r>
            <a:endParaRPr lang="en-US" sz="2400" smtClean="0">
              <a:solidFill>
                <a:srgbClr val="FFFF00"/>
              </a:solidFill>
              <a:latin typeface="Palatino" pitchFamily="-105" charset="0"/>
              <a:ea typeface="ＭＳ Ｐゴシック" pitchFamily="-105" charset="-128"/>
            </a:endParaRPr>
          </a:p>
          <a:p>
            <a:pPr indent="-609600" algn="ctr"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Right</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I have a </a:t>
            </a:r>
            <a:r>
              <a:rPr lang="en-US" sz="3600" i="1" smtClean="0">
                <a:solidFill>
                  <a:srgbClr val="FFFF00"/>
                </a:solidFill>
                <a:latin typeface="Palatino" pitchFamily="-105" charset="0"/>
                <a:ea typeface="ＭＳ Ｐゴシック" pitchFamily="-105" charset="-128"/>
              </a:rPr>
              <a:t>right </a:t>
            </a:r>
            <a:r>
              <a:rPr lang="en-US" sz="3600" smtClean="0">
                <a:solidFill>
                  <a:srgbClr val="FFFF00"/>
                </a:solidFill>
                <a:latin typeface="Palatino" pitchFamily="-105" charset="0"/>
                <a:ea typeface="ＭＳ Ｐゴシック" pitchFamily="-105" charset="-128"/>
              </a:rPr>
              <a:t>to P = I am at liberty to use P 				+ others are </a:t>
            </a:r>
            <a:r>
              <a:rPr lang="en-US" sz="3600" i="1" smtClean="0">
                <a:solidFill>
                  <a:srgbClr val="FFFF00"/>
                </a:solidFill>
                <a:latin typeface="Palatino" pitchFamily="-105" charset="0"/>
                <a:ea typeface="ＭＳ Ｐゴシック" pitchFamily="-105" charset="-128"/>
              </a:rPr>
              <a:t>not </a:t>
            </a:r>
            <a:r>
              <a:rPr lang="en-US" sz="3600" smtClean="0">
                <a:solidFill>
                  <a:srgbClr val="FFFF00"/>
                </a:solidFill>
                <a:latin typeface="Palatino" pitchFamily="-105" charset="0"/>
                <a:ea typeface="ＭＳ Ｐゴシック" pitchFamily="-105" charset="-128"/>
              </a:rPr>
              <a:t>at liberty</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r>
              <a:rPr lang="en-US" sz="3600" smtClean="0">
                <a:solidFill>
                  <a:srgbClr val="FFFF00"/>
                </a:solidFill>
                <a:latin typeface="Palatino" pitchFamily="-105" charset="0"/>
                <a:ea typeface="ＭＳ Ｐゴシック" pitchFamily="-105" charset="-128"/>
              </a:rPr>
              <a:t>A property right in the full sense implies a right to say no. </a:t>
            </a:r>
          </a:p>
          <a:p>
            <a:pPr indent="-609600" eaLnBrk="0" fontAlgn="base" hangingPunct="0">
              <a:spcBef>
                <a:spcPct val="0"/>
              </a:spcBef>
              <a:spcAft>
                <a:spcPct val="0"/>
              </a:spcAft>
            </a:pPr>
            <a:endParaRPr lang="en-US" sz="36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a:p>
            <a:pPr indent="-609600" eaLnBrk="0" fontAlgn="base" hangingPunct="0">
              <a:spcBef>
                <a:spcPct val="0"/>
              </a:spcBef>
              <a:spcAft>
                <a:spcPct val="0"/>
              </a:spcAft>
            </a:pPr>
            <a:endParaRPr lang="en-US" sz="24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2799355121"/>
      </p:ext>
    </p:extLst>
  </p:cSld>
  <p:clrMapOvr>
    <a:masterClrMapping/>
  </p:clrMapOvr>
  <p:transition>
    <p:cut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Three ways of protecting property P:</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477106549"/>
      </p:ext>
    </p:extLst>
  </p:cSld>
  <p:clrMapOvr>
    <a:masterClrMapping/>
  </p:clrMapOvr>
  <p:transition>
    <p:cut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Three ways of protecting property P:</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1. Property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1104077398"/>
      </p:ext>
    </p:extLst>
  </p:cSld>
  <p:clrMapOvr>
    <a:masterClrMapping/>
  </p:clrMapOvr>
  <p:transition>
    <p:cut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Three ways of protecting property P:</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1. Property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 no transfer without permission </a:t>
            </a:r>
          </a:p>
          <a:p>
            <a:pPr marL="609600" indent="-609600" algn="l">
              <a:spcBef>
                <a:spcPct val="0"/>
              </a:spcBef>
            </a:pPr>
            <a:endParaRPr lang="en-US"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526116219"/>
      </p:ext>
    </p:extLst>
  </p:cSld>
  <p:clrMapOvr>
    <a:masterClrMapping/>
  </p:clrMapOvr>
  <p:transition>
    <p:cut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Three ways of protecting property P:</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1. Property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 no transfer without permission </a:t>
            </a:r>
          </a:p>
          <a:p>
            <a:pPr marL="609600" indent="-609600" algn="l">
              <a:spcBef>
                <a:spcPct val="0"/>
              </a:spcBef>
            </a:pPr>
            <a:endParaRPr lang="en-US"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2. Liability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a:t>
            </a: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607973562"/>
      </p:ext>
    </p:extLst>
  </p:cSld>
  <p:clrMapOvr>
    <a:masterClrMapping/>
  </p:clrMapOvr>
  <p:transition>
    <p:cut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Three ways of protecting property P:</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1. Property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 no transfer without permission </a:t>
            </a:r>
          </a:p>
          <a:p>
            <a:pPr marL="609600" indent="-609600" algn="l">
              <a:spcBef>
                <a:spcPct val="0"/>
              </a:spcBef>
            </a:pPr>
            <a:endParaRPr lang="en-US"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2. Liability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 </a:t>
            </a:r>
            <a:r>
              <a:rPr lang="en-US" sz="2800" smtClean="0">
                <a:solidFill>
                  <a:srgbClr val="FFFF00"/>
                </a:solidFill>
                <a:latin typeface="Palatino" pitchFamily="-105" charset="0"/>
                <a:ea typeface="ＭＳ Ｐゴシック" pitchFamily="-105" charset="-128"/>
              </a:rPr>
              <a:t>no </a:t>
            </a:r>
            <a:r>
              <a:rPr lang="en-US" smtClean="0">
                <a:solidFill>
                  <a:srgbClr val="FFFF00"/>
                </a:solidFill>
                <a:latin typeface="Palatino" pitchFamily="-105" charset="0"/>
                <a:ea typeface="ＭＳ Ｐゴシック" pitchFamily="-105" charset="-128"/>
              </a:rPr>
              <a:t>transfer </a:t>
            </a:r>
            <a:r>
              <a:rPr lang="en-US" sz="2800" smtClean="0">
                <a:solidFill>
                  <a:srgbClr val="FFFF00"/>
                </a:solidFill>
                <a:latin typeface="Palatino" pitchFamily="-105" charset="0"/>
                <a:ea typeface="ＭＳ Ｐゴシック" pitchFamily="-105" charset="-128"/>
              </a:rPr>
              <a:t>without </a:t>
            </a:r>
            <a:r>
              <a:rPr lang="en-US" smtClean="0">
                <a:solidFill>
                  <a:srgbClr val="FFFF00"/>
                </a:solidFill>
                <a:latin typeface="Palatino" pitchFamily="-105" charset="0"/>
                <a:ea typeface="ＭＳ Ｐゴシック" pitchFamily="-105" charset="-128"/>
              </a:rPr>
              <a:t>compensation</a:t>
            </a:r>
          </a:p>
          <a:p>
            <a:pPr marL="609600" indent="-609600" algn="l">
              <a:spcBef>
                <a:spcPct val="0"/>
              </a:spcBef>
            </a:pPr>
            <a:endParaRPr lang="en-US"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782669159"/>
      </p:ext>
    </p:extLst>
  </p:cSld>
  <p:clrMapOvr>
    <a:masterClrMapping/>
  </p:clrMapOvr>
  <p:transition>
    <p:cut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Three ways of protecting property P:</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1. Property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 no transfer without permission </a:t>
            </a:r>
          </a:p>
          <a:p>
            <a:pPr marL="609600" indent="-609600" algn="l">
              <a:spcBef>
                <a:spcPct val="0"/>
              </a:spcBef>
            </a:pPr>
            <a:endParaRPr lang="en-US"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2. Liability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 </a:t>
            </a:r>
            <a:r>
              <a:rPr lang="en-US" sz="2800" smtClean="0">
                <a:solidFill>
                  <a:srgbClr val="FFFF00"/>
                </a:solidFill>
                <a:latin typeface="Palatino" pitchFamily="-105" charset="0"/>
                <a:ea typeface="ＭＳ Ｐゴシック" pitchFamily="-105" charset="-128"/>
              </a:rPr>
              <a:t>no </a:t>
            </a:r>
            <a:r>
              <a:rPr lang="en-US" smtClean="0">
                <a:solidFill>
                  <a:srgbClr val="FFFF00"/>
                </a:solidFill>
                <a:latin typeface="Palatino" pitchFamily="-105" charset="0"/>
                <a:ea typeface="ＭＳ Ｐゴシック" pitchFamily="-105" charset="-128"/>
              </a:rPr>
              <a:t>transfer </a:t>
            </a:r>
            <a:r>
              <a:rPr lang="en-US" sz="2800" smtClean="0">
                <a:solidFill>
                  <a:srgbClr val="FFFF00"/>
                </a:solidFill>
                <a:latin typeface="Palatino" pitchFamily="-105" charset="0"/>
                <a:ea typeface="ＭＳ Ｐゴシック" pitchFamily="-105" charset="-128"/>
              </a:rPr>
              <a:t>without </a:t>
            </a:r>
            <a:r>
              <a:rPr lang="en-US" smtClean="0">
                <a:solidFill>
                  <a:srgbClr val="FFFF00"/>
                </a:solidFill>
                <a:latin typeface="Palatino" pitchFamily="-105" charset="0"/>
                <a:ea typeface="ＭＳ Ｐゴシック" pitchFamily="-105" charset="-128"/>
              </a:rPr>
              <a:t>compensation</a:t>
            </a:r>
          </a:p>
          <a:p>
            <a:pPr marL="609600" indent="-609600" algn="l">
              <a:spcBef>
                <a:spcPct val="0"/>
              </a:spcBef>
            </a:pPr>
            <a:endParaRPr lang="en-US"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3. Inalienability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2657271306"/>
      </p:ext>
    </p:extLst>
  </p:cSld>
  <p:clrMapOvr>
    <a:masterClrMapping/>
  </p:clrMapOvr>
  <p:transition>
    <p:cut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Three ways of protecting property P:</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1. Property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 no transfer without permission </a:t>
            </a:r>
          </a:p>
          <a:p>
            <a:pPr marL="609600" indent="-609600" algn="l">
              <a:spcBef>
                <a:spcPct val="0"/>
              </a:spcBef>
            </a:pPr>
            <a:endParaRPr lang="en-US"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2. Liability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 </a:t>
            </a:r>
            <a:r>
              <a:rPr lang="en-US" sz="2800" smtClean="0">
                <a:solidFill>
                  <a:srgbClr val="FFFF00"/>
                </a:solidFill>
                <a:latin typeface="Palatino" pitchFamily="-105" charset="0"/>
                <a:ea typeface="ＭＳ Ｐゴシック" pitchFamily="-105" charset="-128"/>
              </a:rPr>
              <a:t>no </a:t>
            </a:r>
            <a:r>
              <a:rPr lang="en-US" smtClean="0">
                <a:solidFill>
                  <a:srgbClr val="FFFF00"/>
                </a:solidFill>
                <a:latin typeface="Palatino" pitchFamily="-105" charset="0"/>
                <a:ea typeface="ＭＳ Ｐゴシック" pitchFamily="-105" charset="-128"/>
              </a:rPr>
              <a:t>transfer </a:t>
            </a:r>
            <a:r>
              <a:rPr lang="en-US" sz="2800" smtClean="0">
                <a:solidFill>
                  <a:srgbClr val="FFFF00"/>
                </a:solidFill>
                <a:latin typeface="Palatino" pitchFamily="-105" charset="0"/>
                <a:ea typeface="ＭＳ Ｐゴシック" pitchFamily="-105" charset="-128"/>
              </a:rPr>
              <a:t>without </a:t>
            </a:r>
            <a:r>
              <a:rPr lang="en-US" smtClean="0">
                <a:solidFill>
                  <a:srgbClr val="FFFF00"/>
                </a:solidFill>
                <a:latin typeface="Palatino" pitchFamily="-105" charset="0"/>
                <a:ea typeface="ＭＳ Ｐゴシック" pitchFamily="-105" charset="-128"/>
              </a:rPr>
              <a:t>compensation</a:t>
            </a:r>
          </a:p>
          <a:p>
            <a:pPr marL="609600" indent="-609600" algn="l">
              <a:spcBef>
                <a:spcPct val="0"/>
              </a:spcBef>
            </a:pPr>
            <a:endParaRPr lang="en-US" smtClean="0">
              <a:solidFill>
                <a:srgbClr val="FFFF00"/>
              </a:solidFill>
              <a:latin typeface="Palatino" pitchFamily="-105" charset="0"/>
              <a:ea typeface="ＭＳ Ｐゴシック" pitchFamily="-105" charset="-128"/>
            </a:endParaRPr>
          </a:p>
          <a:p>
            <a:pPr marL="609600" indent="-609600" algn="l">
              <a:spcBef>
                <a:spcPct val="0"/>
              </a:spcBef>
            </a:pPr>
            <a:r>
              <a:rPr lang="en-US" smtClean="0">
                <a:solidFill>
                  <a:srgbClr val="FFFF00"/>
                </a:solidFill>
                <a:latin typeface="Palatino" pitchFamily="-105" charset="0"/>
                <a:ea typeface="ＭＳ Ｐゴシック" pitchFamily="-105" charset="-128"/>
              </a:rPr>
              <a:t>3. Inalienability </a:t>
            </a:r>
            <a:r>
              <a:rPr lang="en-US" sz="2800" smtClean="0">
                <a:solidFill>
                  <a:srgbClr val="FFFF00"/>
                </a:solidFill>
                <a:latin typeface="Palatino" pitchFamily="-105" charset="0"/>
                <a:ea typeface="ＭＳ Ｐゴシック" pitchFamily="-105" charset="-128"/>
              </a:rPr>
              <a:t>rule</a:t>
            </a:r>
            <a:r>
              <a:rPr lang="en-US" smtClean="0">
                <a:solidFill>
                  <a:srgbClr val="FFFF00"/>
                </a:solidFill>
                <a:latin typeface="Palatino" pitchFamily="-105" charset="0"/>
                <a:ea typeface="ＭＳ Ｐゴシック" pitchFamily="-105" charset="-128"/>
              </a:rPr>
              <a:t>: no transfer at all</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4115469354"/>
      </p:ext>
    </p:extLst>
  </p:cSld>
  <p:clrMapOvr>
    <a:masterClrMapping/>
  </p:clrMapOvr>
  <p:transition>
    <p:cut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Tests of a functional system of property:</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422573080"/>
      </p:ext>
    </p:extLst>
  </p:cSld>
  <p:clrMapOvr>
    <a:masterClrMapping/>
  </p:clrMapOvr>
  <p:transition>
    <p:cut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Tests of a functional system of property:</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1. How does it affect productivity?</a:t>
            </a:r>
          </a:p>
          <a:p>
            <a:pPr marL="609600" indent="-609600" algn="l">
              <a:spcBef>
                <a:spcPct val="0"/>
              </a:spcBef>
              <a:buFontTx/>
              <a:buAutoNum type="arabicPeriod"/>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1909836378"/>
      </p:ext>
    </p:extLst>
  </p:cSld>
  <p:clrMapOvr>
    <a:masterClrMapping/>
  </p:clrMapOvr>
  <p:transition>
    <p:cut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315200" cy="1154097"/>
          </a:xfrm>
        </p:spPr>
        <p:txBody>
          <a:bodyPr>
            <a:normAutofit/>
          </a:bodyPr>
          <a:lstStyle/>
          <a:p>
            <a:r>
              <a:rPr lang="en-US" dirty="0" smtClean="0"/>
              <a:t>NOT Democracy and Rights</a:t>
            </a:r>
            <a:endParaRPr lang="en-US" dirty="0"/>
          </a:p>
        </p:txBody>
      </p:sp>
      <p:sp>
        <p:nvSpPr>
          <p:cNvPr id="3" name="Content Placeholder 2"/>
          <p:cNvSpPr>
            <a:spLocks noGrp="1"/>
          </p:cNvSpPr>
          <p:nvPr>
            <p:ph sz="quarter" idx="13"/>
          </p:nvPr>
        </p:nvSpPr>
        <p:spPr>
          <a:xfrm>
            <a:off x="304800" y="2362200"/>
            <a:ext cx="8610600" cy="3763963"/>
          </a:xfrm>
        </p:spPr>
        <p:txBody>
          <a:bodyPr>
            <a:normAutofit fontScale="92500" lnSpcReduction="10000"/>
          </a:bodyPr>
          <a:lstStyle/>
          <a:p>
            <a:pPr marL="45720" indent="0">
              <a:buNone/>
            </a:pPr>
            <a:r>
              <a:rPr lang="en-US" sz="3900" b="1" i="1" dirty="0" smtClean="0"/>
              <a:t>US Constitution:  (September 1789)</a:t>
            </a:r>
          </a:p>
          <a:p>
            <a:pPr>
              <a:buNone/>
            </a:pPr>
            <a:endParaRPr lang="en-US" sz="2800" dirty="0" smtClean="0"/>
          </a:p>
          <a:p>
            <a:pPr>
              <a:buNone/>
            </a:pPr>
            <a:r>
              <a:rPr lang="en-US" sz="2800" b="1" u="sng" dirty="0" smtClean="0"/>
              <a:t>We the people </a:t>
            </a:r>
            <a:r>
              <a:rPr lang="en-US" sz="2800" b="1" dirty="0" smtClean="0"/>
              <a:t>of the United States….do ordain and establish this Constitution </a:t>
            </a:r>
            <a:r>
              <a:rPr lang="en-US" sz="2800" b="1" u="sng" dirty="0" smtClean="0"/>
              <a:t>for the United States</a:t>
            </a:r>
          </a:p>
          <a:p>
            <a:pPr>
              <a:buNone/>
            </a:pPr>
            <a:r>
              <a:rPr lang="en-US" sz="2800" b="1" dirty="0" smtClean="0"/>
              <a:t>1. </a:t>
            </a:r>
            <a:r>
              <a:rPr lang="en-US" sz="2800" b="1" u="sng" dirty="0" smtClean="0"/>
              <a:t>Congress shall make no law</a:t>
            </a:r>
            <a:r>
              <a:rPr lang="en-US" sz="2800" b="1" dirty="0" smtClean="0"/>
              <a:t>  respecting an establishment of religion, or prohibiting the free exercise thereof; or abridging the freedom of speech, or of the press; or the right of the people peaceably to assemble, and to petition the government for a redress of grievances. </a:t>
            </a:r>
            <a:endParaRPr lang="en-US" sz="2800" b="1" u="sng" dirty="0"/>
          </a:p>
        </p:txBody>
      </p:sp>
    </p:spTree>
    <p:extLst>
      <p:ext uri="{BB962C8B-B14F-4D97-AF65-F5344CB8AC3E}">
        <p14:creationId xmlns:p14="http://schemas.microsoft.com/office/powerpoint/2010/main" val="369462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Tests of a functional system of property:</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1. How does it affect productivity?</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2. Do people realize gains from trade?</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520789425"/>
      </p:ext>
    </p:extLst>
  </p:cSld>
  <p:clrMapOvr>
    <a:masterClrMapping/>
  </p:clrMapOvr>
  <p:transition>
    <p:cut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Tests of a functional system of property:</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1. How does it affect productivity?</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2. Do people realize gains from trade?</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3. Are externalities internalized?</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4079579611"/>
      </p:ext>
    </p:extLst>
  </p:cSld>
  <p:clrMapOvr>
    <a:masterClrMapping/>
  </p:clrMapOvr>
  <p:transition>
    <p:cut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subTitle" idx="1"/>
          </p:nvPr>
        </p:nvSpPr>
        <p:spPr>
          <a:xfrm>
            <a:off x="0" y="0"/>
            <a:ext cx="9144000" cy="6858000"/>
          </a:xfrm>
        </p:spPr>
        <p:txBody>
          <a:bodyPr/>
          <a:lstStyle/>
          <a:p>
            <a:pPr marL="609600" indent="-609600" algn="l"/>
            <a:endParaRPr lang="en-US" smtClean="0">
              <a:solidFill>
                <a:srgbClr val="040F8B"/>
              </a:solidFill>
              <a:latin typeface="Palatino" pitchFamily="-105" charset="0"/>
              <a:ea typeface="ＭＳ Ｐゴシック" pitchFamily="-105" charset="-128"/>
            </a:endParaRPr>
          </a:p>
          <a:p>
            <a:pPr marL="609600" indent="-609600" algn="l">
              <a:spcBef>
                <a:spcPct val="0"/>
              </a:spcBef>
            </a:pPr>
            <a:r>
              <a:rPr lang="en-US" sz="4000" smtClean="0">
                <a:solidFill>
                  <a:srgbClr val="FFFF00"/>
                </a:solidFill>
                <a:latin typeface="Palatino" pitchFamily="-105" charset="0"/>
                <a:ea typeface="ＭＳ Ｐゴシック" pitchFamily="-105" charset="-128"/>
              </a:rPr>
              <a:t> </a:t>
            </a:r>
            <a:r>
              <a:rPr lang="en-US" sz="3600" smtClean="0">
                <a:solidFill>
                  <a:srgbClr val="FFFF00"/>
                </a:solidFill>
                <a:latin typeface="Palatino" pitchFamily="-105" charset="0"/>
                <a:ea typeface="ＭＳ Ｐゴシック" pitchFamily="-105" charset="-128"/>
              </a:rPr>
              <a:t>Tests of a functional system of property:</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1. How does it affect productivity?</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2. Do people realize gains from trade?</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3. Are externalities internalized?</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a:p>
            <a:pPr marL="609600" indent="-609600" algn="l">
              <a:spcBef>
                <a:spcPct val="0"/>
              </a:spcBef>
            </a:pPr>
            <a:r>
              <a:rPr lang="en-US" sz="3600" smtClean="0">
                <a:solidFill>
                  <a:srgbClr val="FFFF00"/>
                </a:solidFill>
                <a:latin typeface="Palatino" pitchFamily="-105" charset="0"/>
                <a:ea typeface="ＭＳ Ｐゴシック" pitchFamily="-105" charset="-128"/>
              </a:rPr>
              <a:t>4. Does it encourage creative destruction?</a:t>
            </a:r>
          </a:p>
          <a:p>
            <a:pPr marL="609600" indent="-609600" algn="l">
              <a:spcBef>
                <a:spcPct val="0"/>
              </a:spcBef>
            </a:pPr>
            <a:endParaRPr lang="en-US" sz="3600" smtClean="0">
              <a:solidFill>
                <a:srgbClr val="FFFF00"/>
              </a:solidFill>
              <a:latin typeface="Palatino" pitchFamily="-105" charset="0"/>
              <a:ea typeface="ＭＳ Ｐゴシック" pitchFamily="-105" charset="-128"/>
            </a:endParaRPr>
          </a:p>
        </p:txBody>
      </p:sp>
    </p:spTree>
    <p:extLst>
      <p:ext uri="{BB962C8B-B14F-4D97-AF65-F5344CB8AC3E}">
        <p14:creationId xmlns:p14="http://schemas.microsoft.com/office/powerpoint/2010/main" val="1633667653"/>
      </p:ext>
    </p:extLst>
  </p:cSld>
  <p:clrMapOvr>
    <a:masterClrMapping/>
  </p:clrMapOvr>
  <p:transition>
    <p:cut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subTitle" idx="1"/>
          </p:nvPr>
        </p:nvSpPr>
        <p:spPr>
          <a:xfrm>
            <a:off x="0" y="0"/>
            <a:ext cx="9144000" cy="6858000"/>
          </a:xfrm>
        </p:spPr>
        <p:txBody>
          <a:bodyPr/>
          <a:lstStyle/>
          <a:p>
            <a:pPr marL="609600" indent="-609600" algn="l"/>
            <a:endParaRPr lang="en-US" dirty="0" smtClean="0">
              <a:solidFill>
                <a:srgbClr val="040F8B"/>
              </a:solidFill>
              <a:latin typeface="Palatino" pitchFamily="-105" charset="0"/>
              <a:ea typeface="ＭＳ Ｐゴシック" pitchFamily="-105" charset="-128"/>
            </a:endParaRPr>
          </a:p>
          <a:p>
            <a:pPr marL="609600" indent="-609600" algn="l">
              <a:spcBef>
                <a:spcPct val="0"/>
              </a:spcBef>
            </a:pPr>
            <a:r>
              <a:rPr lang="en-US" sz="4000" dirty="0" smtClean="0">
                <a:solidFill>
                  <a:srgbClr val="FFFF00"/>
                </a:solidFill>
                <a:latin typeface="Palatino" pitchFamily="-105" charset="0"/>
                <a:ea typeface="ＭＳ Ｐゴシック" pitchFamily="-105" charset="-128"/>
              </a:rPr>
              <a:t> </a:t>
            </a:r>
            <a:r>
              <a:rPr lang="en-US" sz="3600" dirty="0" smtClean="0">
                <a:solidFill>
                  <a:srgbClr val="FFFF00"/>
                </a:solidFill>
                <a:latin typeface="Palatino" pitchFamily="-105" charset="0"/>
                <a:ea typeface="ＭＳ Ｐゴシック" pitchFamily="-105" charset="-128"/>
              </a:rPr>
              <a:t>Tests of a functional system of property:</a:t>
            </a:r>
          </a:p>
          <a:p>
            <a:pPr marL="609600" indent="-609600" algn="l">
              <a:spcBef>
                <a:spcPct val="0"/>
              </a:spcBef>
            </a:pPr>
            <a:endParaRPr lang="en-US" sz="3600" dirty="0" smtClean="0">
              <a:solidFill>
                <a:srgbClr val="FFFF00"/>
              </a:solidFill>
              <a:latin typeface="Palatino" pitchFamily="-105" charset="0"/>
              <a:ea typeface="ＭＳ Ｐゴシック" pitchFamily="-105" charset="-128"/>
            </a:endParaRPr>
          </a:p>
          <a:p>
            <a:pPr marL="609600" indent="-609600" algn="l">
              <a:spcBef>
                <a:spcPct val="0"/>
              </a:spcBef>
            </a:pPr>
            <a:r>
              <a:rPr lang="en-US" sz="3200" dirty="0" smtClean="0">
                <a:solidFill>
                  <a:srgbClr val="FFFF00"/>
                </a:solidFill>
                <a:latin typeface="Palatino" pitchFamily="-105" charset="0"/>
                <a:ea typeface="ＭＳ Ｐゴシック" pitchFamily="-105" charset="-128"/>
              </a:rPr>
              <a:t>1. How does it affect productivity?</a:t>
            </a:r>
          </a:p>
          <a:p>
            <a:pPr marL="609600" indent="-609600" algn="l">
              <a:spcBef>
                <a:spcPct val="0"/>
              </a:spcBef>
            </a:pPr>
            <a:endParaRPr lang="en-US" sz="3200" dirty="0" smtClean="0">
              <a:solidFill>
                <a:srgbClr val="FFFF00"/>
              </a:solidFill>
              <a:latin typeface="Palatino" pitchFamily="-105" charset="0"/>
              <a:ea typeface="ＭＳ Ｐゴシック" pitchFamily="-105" charset="-128"/>
            </a:endParaRPr>
          </a:p>
          <a:p>
            <a:pPr marL="609600" indent="-609600" algn="l">
              <a:spcBef>
                <a:spcPct val="0"/>
              </a:spcBef>
            </a:pPr>
            <a:r>
              <a:rPr lang="en-US" sz="3200" dirty="0" smtClean="0">
                <a:solidFill>
                  <a:srgbClr val="FFFF00"/>
                </a:solidFill>
                <a:latin typeface="Palatino" pitchFamily="-105" charset="0"/>
                <a:ea typeface="ＭＳ Ｐゴシック" pitchFamily="-105" charset="-128"/>
              </a:rPr>
              <a:t>2. Do people realize gains from trade?</a:t>
            </a:r>
          </a:p>
          <a:p>
            <a:pPr marL="609600" indent="-609600" algn="l">
              <a:spcBef>
                <a:spcPct val="0"/>
              </a:spcBef>
            </a:pPr>
            <a:endParaRPr lang="en-US" sz="3200" dirty="0" smtClean="0">
              <a:solidFill>
                <a:srgbClr val="FFFF00"/>
              </a:solidFill>
              <a:latin typeface="Palatino" pitchFamily="-105" charset="0"/>
              <a:ea typeface="ＭＳ Ｐゴシック" pitchFamily="-105" charset="-128"/>
            </a:endParaRPr>
          </a:p>
          <a:p>
            <a:pPr marL="609600" indent="-609600" algn="l">
              <a:spcBef>
                <a:spcPct val="0"/>
              </a:spcBef>
            </a:pPr>
            <a:r>
              <a:rPr lang="en-US" sz="3200" dirty="0" smtClean="0">
                <a:solidFill>
                  <a:srgbClr val="FFFF00"/>
                </a:solidFill>
                <a:latin typeface="Palatino" pitchFamily="-105" charset="0"/>
                <a:ea typeface="ＭＳ Ｐゴシック" pitchFamily="-105" charset="-128"/>
              </a:rPr>
              <a:t>3. Are externalities internalized?</a:t>
            </a:r>
          </a:p>
          <a:p>
            <a:pPr marL="609600" indent="-609600" algn="l">
              <a:spcBef>
                <a:spcPct val="0"/>
              </a:spcBef>
            </a:pPr>
            <a:endParaRPr lang="en-US" sz="3200" dirty="0" smtClean="0">
              <a:solidFill>
                <a:srgbClr val="FFFF00"/>
              </a:solidFill>
              <a:latin typeface="Palatino" pitchFamily="-105" charset="0"/>
              <a:ea typeface="ＭＳ Ｐゴシック" pitchFamily="-105" charset="-128"/>
            </a:endParaRPr>
          </a:p>
          <a:p>
            <a:pPr marL="609600" indent="-609600" algn="l">
              <a:spcBef>
                <a:spcPct val="0"/>
              </a:spcBef>
            </a:pPr>
            <a:r>
              <a:rPr lang="en-US" sz="3200" dirty="0" smtClean="0">
                <a:solidFill>
                  <a:srgbClr val="FFFF00"/>
                </a:solidFill>
                <a:latin typeface="Palatino" pitchFamily="-105" charset="0"/>
                <a:ea typeface="ＭＳ Ｐゴシック" pitchFamily="-105" charset="-128"/>
              </a:rPr>
              <a:t>4. Does it encourage creative destruction?</a:t>
            </a:r>
          </a:p>
          <a:p>
            <a:pPr marL="609600" indent="-609600" algn="l">
              <a:spcBef>
                <a:spcPct val="0"/>
              </a:spcBef>
            </a:pPr>
            <a:endParaRPr lang="en-US" sz="3200" dirty="0" smtClean="0">
              <a:solidFill>
                <a:srgbClr val="FFFF00"/>
              </a:solidFill>
              <a:latin typeface="Palatino" pitchFamily="-105" charset="0"/>
              <a:ea typeface="ＭＳ Ｐゴシック" pitchFamily="-105" charset="-128"/>
            </a:endParaRPr>
          </a:p>
          <a:p>
            <a:pPr marL="609600" indent="-609600" algn="l">
              <a:spcBef>
                <a:spcPct val="0"/>
              </a:spcBef>
            </a:pPr>
            <a:r>
              <a:rPr lang="en-US" sz="3200" dirty="0" smtClean="0">
                <a:solidFill>
                  <a:srgbClr val="FFFF00"/>
                </a:solidFill>
                <a:latin typeface="Palatino" pitchFamily="-105" charset="0"/>
                <a:ea typeface="ＭＳ Ｐゴシック" pitchFamily="-105" charset="-128"/>
              </a:rPr>
              <a:t>5. Is the system just?</a:t>
            </a:r>
          </a:p>
        </p:txBody>
      </p:sp>
    </p:spTree>
    <p:extLst>
      <p:ext uri="{BB962C8B-B14F-4D97-AF65-F5344CB8AC3E}">
        <p14:creationId xmlns:p14="http://schemas.microsoft.com/office/powerpoint/2010/main" val="571158470"/>
      </p:ext>
    </p:extLst>
  </p:cSld>
  <p:clrMapOvr>
    <a:masterClrMapping/>
  </p:clrMapOvr>
  <p:transition>
    <p:cut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subTitle" idx="1"/>
          </p:nvPr>
        </p:nvSpPr>
        <p:spPr>
          <a:xfrm>
            <a:off x="304800" y="533400"/>
            <a:ext cx="8839200" cy="6324600"/>
          </a:xfrm>
        </p:spPr>
        <p:txBody>
          <a:bodyPr/>
          <a:lstStyle/>
          <a:p>
            <a:r>
              <a:rPr lang="en-US" sz="3600" dirty="0" smtClean="0">
                <a:ea typeface="ＭＳ Ｐゴシック" pitchFamily="-105" charset="-128"/>
              </a:rPr>
              <a:t>There were truths judge was trying to </a:t>
            </a:r>
            <a:r>
              <a:rPr lang="en-US" sz="3600" dirty="0" smtClean="0">
                <a:ea typeface="ＭＳ Ｐゴシック" pitchFamily="-105" charset="-128"/>
              </a:rPr>
              <a:t>track in </a:t>
            </a:r>
            <a:r>
              <a:rPr lang="en-US" sz="3600" dirty="0" err="1" smtClean="0">
                <a:ea typeface="ＭＳ Ｐゴシック" pitchFamily="-105" charset="-128"/>
              </a:rPr>
              <a:t>Hinman</a:t>
            </a:r>
            <a:r>
              <a:rPr lang="en-US" sz="3600" dirty="0" smtClean="0">
                <a:ea typeface="ＭＳ Ｐゴシック" pitchFamily="-105" charset="-128"/>
              </a:rPr>
              <a:t> v. Pacific Air case: </a:t>
            </a:r>
            <a:endParaRPr lang="en-US" sz="3600" dirty="0" smtClean="0">
              <a:ea typeface="ＭＳ Ｐゴシック" pitchFamily="-105" charset="-128"/>
            </a:endParaRPr>
          </a:p>
          <a:p>
            <a:pPr>
              <a:buFontTx/>
              <a:buAutoNum type="arabicPeriod"/>
            </a:pPr>
            <a:endParaRPr lang="en-US" sz="3600" dirty="0" smtClean="0">
              <a:ea typeface="ＭＳ Ｐゴシック" pitchFamily="-105" charset="-128"/>
            </a:endParaRPr>
          </a:p>
          <a:p>
            <a:pPr algn="l"/>
            <a:r>
              <a:rPr lang="en-US" sz="3600" dirty="0" smtClean="0">
                <a:ea typeface="ＭＳ Ｐゴシック" pitchFamily="-105" charset="-128"/>
              </a:rPr>
              <a:t>1. about what institutional framework enables people to live well together, </a:t>
            </a:r>
          </a:p>
          <a:p>
            <a:pPr algn="l"/>
            <a:r>
              <a:rPr lang="en-US" sz="3600" dirty="0" smtClean="0">
                <a:ea typeface="ＭＳ Ｐゴシック" pitchFamily="-105" charset="-128"/>
              </a:rPr>
              <a:t>2. about what enables people to mind their own business, &amp; 	</a:t>
            </a:r>
          </a:p>
          <a:p>
            <a:pPr algn="l"/>
            <a:r>
              <a:rPr lang="en-US" sz="3600" dirty="0" smtClean="0">
                <a:ea typeface="ＭＳ Ｐゴシック" pitchFamily="-105" charset="-128"/>
              </a:rPr>
              <a:t>3. About how to avoid creating property rights that empower people to hold each other for ransom.</a:t>
            </a:r>
          </a:p>
          <a:p>
            <a:pPr algn="l"/>
            <a:endParaRPr lang="en-US" sz="3600" dirty="0" smtClean="0">
              <a:ea typeface="ＭＳ Ｐゴシック" pitchFamily="-105" charset="-128"/>
            </a:endParaRPr>
          </a:p>
          <a:p>
            <a:pPr algn="l"/>
            <a:endParaRPr lang="en-US" sz="3600" dirty="0" smtClean="0">
              <a:ea typeface="ＭＳ Ｐゴシック" pitchFamily="-105" charset="-128"/>
            </a:endParaRPr>
          </a:p>
        </p:txBody>
      </p:sp>
    </p:spTree>
    <p:extLst>
      <p:ext uri="{BB962C8B-B14F-4D97-AF65-F5344CB8AC3E}">
        <p14:creationId xmlns:p14="http://schemas.microsoft.com/office/powerpoint/2010/main" val="41279441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subTitle" idx="1"/>
          </p:nvPr>
        </p:nvSpPr>
        <p:spPr>
          <a:xfrm>
            <a:off x="304800" y="533400"/>
            <a:ext cx="8534400" cy="5943600"/>
          </a:xfrm>
        </p:spPr>
        <p:txBody>
          <a:bodyPr/>
          <a:lstStyle/>
          <a:p>
            <a:pPr algn="l"/>
            <a:r>
              <a:rPr lang="en-US" sz="4000" smtClean="0">
                <a:ea typeface="ＭＳ Ｐゴシック" pitchFamily="-105" charset="-128"/>
              </a:rPr>
              <a:t>A working property system:</a:t>
            </a:r>
          </a:p>
          <a:p>
            <a:pPr algn="l"/>
            <a:endParaRPr lang="en-US" sz="4000" smtClean="0">
              <a:ea typeface="ＭＳ Ｐゴシック" pitchFamily="-105" charset="-128"/>
            </a:endParaRPr>
          </a:p>
          <a:p>
            <a:pPr algn="l"/>
            <a:r>
              <a:rPr lang="en-US" sz="3600" smtClean="0">
                <a:ea typeface="ＭＳ Ｐゴシック" pitchFamily="-105" charset="-128"/>
              </a:rPr>
              <a:t>1. Puts people in a position to PRODUCE.</a:t>
            </a:r>
          </a:p>
          <a:p>
            <a:pPr algn="l"/>
            <a:r>
              <a:rPr lang="en-US" sz="3600" smtClean="0">
                <a:ea typeface="ＭＳ Ｐゴシック" pitchFamily="-105" charset="-128"/>
              </a:rPr>
              <a:t>2. Puts producers in a position to TRADE.</a:t>
            </a:r>
          </a:p>
          <a:p>
            <a:pPr algn="l"/>
            <a:r>
              <a:rPr lang="en-US" sz="3600" smtClean="0">
                <a:ea typeface="ＭＳ Ｐゴシック" pitchFamily="-105" charset="-128"/>
              </a:rPr>
              <a:t>3. Fosters CREATIVE DESTRUCTION</a:t>
            </a:r>
          </a:p>
          <a:p>
            <a:pPr algn="l"/>
            <a:r>
              <a:rPr lang="en-US" sz="3600" smtClean="0">
                <a:ea typeface="ＭＳ Ｐゴシック" pitchFamily="-105" charset="-128"/>
              </a:rPr>
              <a:t>4. Limits EXTERNALITIES. </a:t>
            </a:r>
          </a:p>
          <a:p>
            <a:pPr algn="l"/>
            <a:r>
              <a:rPr lang="en-US" sz="3600" smtClean="0">
                <a:ea typeface="ＭＳ Ｐゴシック" pitchFamily="-105" charset="-128"/>
              </a:rPr>
              <a:t>5. Limits TRANSACTION COST.  </a:t>
            </a:r>
          </a:p>
          <a:p>
            <a:pPr algn="l"/>
            <a:r>
              <a:rPr lang="en-US" sz="3600" smtClean="0">
                <a:ea typeface="ＭＳ Ｐゴシック" pitchFamily="-105" charset="-128"/>
              </a:rPr>
              <a:t>6. Enables producers to grow their business .</a:t>
            </a:r>
          </a:p>
        </p:txBody>
      </p:sp>
    </p:spTree>
    <p:extLst>
      <p:ext uri="{BB962C8B-B14F-4D97-AF65-F5344CB8AC3E}">
        <p14:creationId xmlns:p14="http://schemas.microsoft.com/office/powerpoint/2010/main" val="343824550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hould Majorities Decide Everything  - YouTube.wmv">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8915400" cy="6096000"/>
          </a:xfrm>
        </p:spPr>
      </p:pic>
    </p:spTree>
    <p:extLst>
      <p:ext uri="{BB962C8B-B14F-4D97-AF65-F5344CB8AC3E}">
        <p14:creationId xmlns:p14="http://schemas.microsoft.com/office/powerpoint/2010/main" val="3504612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17"/>
            <a:ext cx="8763000" cy="833284"/>
          </a:xfrm>
        </p:spPr>
        <p:txBody>
          <a:bodyPr>
            <a:normAutofit/>
          </a:bodyPr>
          <a:lstStyle/>
          <a:p>
            <a:r>
              <a:rPr lang="en-US" sz="4000" dirty="0" smtClean="0"/>
              <a:t>James Madison, "On Property," 1792</a:t>
            </a:r>
            <a:endParaRPr lang="en-US" sz="4000" dirty="0"/>
          </a:p>
        </p:txBody>
      </p:sp>
      <p:sp>
        <p:nvSpPr>
          <p:cNvPr id="3" name="Content Placeholder 2"/>
          <p:cNvSpPr>
            <a:spLocks noGrp="1"/>
          </p:cNvSpPr>
          <p:nvPr>
            <p:ph sz="quarter" idx="13"/>
          </p:nvPr>
        </p:nvSpPr>
        <p:spPr>
          <a:xfrm>
            <a:off x="304800" y="762000"/>
            <a:ext cx="8610600" cy="6096000"/>
          </a:xfrm>
        </p:spPr>
        <p:txBody>
          <a:bodyPr>
            <a:noAutofit/>
          </a:bodyPr>
          <a:lstStyle/>
          <a:p>
            <a:pPr marL="45720" indent="0">
              <a:spcBef>
                <a:spcPts val="0"/>
              </a:spcBef>
              <a:spcAft>
                <a:spcPts val="0"/>
              </a:spcAft>
              <a:buNone/>
            </a:pPr>
            <a:r>
              <a:rPr lang="en-US" sz="1800" dirty="0" smtClean="0"/>
              <a:t>[Property] means </a:t>
            </a:r>
            <a:r>
              <a:rPr lang="en-US" sz="1800" dirty="0"/>
              <a:t>"that dominion which one man claims and exercises over the external things of the world, in exclusion of every other individual."</a:t>
            </a:r>
          </a:p>
          <a:p>
            <a:pPr marL="45720" indent="0">
              <a:spcBef>
                <a:spcPts val="0"/>
              </a:spcBef>
              <a:spcAft>
                <a:spcPts val="0"/>
              </a:spcAft>
              <a:buNone/>
            </a:pPr>
            <a:endParaRPr lang="en-US" sz="1800" dirty="0"/>
          </a:p>
          <a:p>
            <a:pPr marL="45720" indent="0">
              <a:spcBef>
                <a:spcPts val="0"/>
              </a:spcBef>
              <a:spcAft>
                <a:spcPts val="0"/>
              </a:spcAft>
              <a:buNone/>
            </a:pPr>
            <a:r>
              <a:rPr lang="en-US" sz="1800" dirty="0"/>
              <a:t>In its larger and </a:t>
            </a:r>
            <a:r>
              <a:rPr lang="en-US" sz="1800" dirty="0" err="1"/>
              <a:t>juster</a:t>
            </a:r>
            <a:r>
              <a:rPr lang="en-US" sz="1800" dirty="0"/>
              <a:t> meaning, it embraces every </a:t>
            </a:r>
            <a:r>
              <a:rPr lang="en-US" sz="1800" dirty="0" smtClean="0"/>
              <a:t>[value and right]; </a:t>
            </a:r>
            <a:r>
              <a:rPr lang="en-US" sz="1800" dirty="0"/>
              <a:t>and which leaves to every one else the like advantage.</a:t>
            </a:r>
          </a:p>
          <a:p>
            <a:pPr marL="45720" indent="0">
              <a:spcBef>
                <a:spcPts val="0"/>
              </a:spcBef>
              <a:spcAft>
                <a:spcPts val="0"/>
              </a:spcAft>
              <a:buNone/>
            </a:pPr>
            <a:endParaRPr lang="en-US" sz="1800" dirty="0"/>
          </a:p>
          <a:p>
            <a:pPr marL="45720" indent="0">
              <a:spcBef>
                <a:spcPts val="0"/>
              </a:spcBef>
              <a:spcAft>
                <a:spcPts val="0"/>
              </a:spcAft>
              <a:buNone/>
            </a:pPr>
            <a:r>
              <a:rPr lang="en-US" sz="1800" dirty="0"/>
              <a:t>In the former sense, a man's land, or </a:t>
            </a:r>
            <a:r>
              <a:rPr lang="en-US" sz="1800" dirty="0" smtClean="0"/>
              <a:t>…or </a:t>
            </a:r>
            <a:r>
              <a:rPr lang="en-US" sz="1800" dirty="0"/>
              <a:t>money is called his property</a:t>
            </a:r>
            <a:r>
              <a:rPr lang="en-US" sz="1800" dirty="0" smtClean="0"/>
              <a:t>. In </a:t>
            </a:r>
            <a:r>
              <a:rPr lang="en-US" sz="1800" dirty="0"/>
              <a:t>the latter sense, a man has a property in his opinions and the free communication of them.</a:t>
            </a:r>
          </a:p>
          <a:p>
            <a:pPr marL="45720" indent="0">
              <a:spcBef>
                <a:spcPts val="0"/>
              </a:spcBef>
              <a:spcAft>
                <a:spcPts val="0"/>
              </a:spcAft>
              <a:buNone/>
            </a:pPr>
            <a:endParaRPr lang="en-US" sz="1800" dirty="0"/>
          </a:p>
          <a:p>
            <a:pPr marL="45720" indent="0">
              <a:spcBef>
                <a:spcPts val="0"/>
              </a:spcBef>
              <a:spcAft>
                <a:spcPts val="0"/>
              </a:spcAft>
              <a:buNone/>
            </a:pPr>
            <a:r>
              <a:rPr lang="en-US" sz="1800" dirty="0"/>
              <a:t>He has a property of peculiar value in his religious opinions, and in the profession and practice dictated by them</a:t>
            </a:r>
            <a:r>
              <a:rPr lang="en-US" sz="1800" dirty="0" smtClean="0"/>
              <a:t>. He </a:t>
            </a:r>
            <a:r>
              <a:rPr lang="en-US" sz="1800" dirty="0"/>
              <a:t>has a property very dear to him in the safety and liberty of his person</a:t>
            </a:r>
            <a:r>
              <a:rPr lang="en-US" sz="1800" dirty="0" smtClean="0"/>
              <a:t>. He </a:t>
            </a:r>
            <a:r>
              <a:rPr lang="en-US" sz="1800" dirty="0"/>
              <a:t>has an equal property in the free use of his faculties and free choice of the objects on which to employ them.</a:t>
            </a:r>
          </a:p>
          <a:p>
            <a:pPr marL="45720" indent="0">
              <a:spcBef>
                <a:spcPts val="0"/>
              </a:spcBef>
              <a:spcAft>
                <a:spcPts val="0"/>
              </a:spcAft>
              <a:buNone/>
            </a:pPr>
            <a:endParaRPr lang="en-US" sz="1800" dirty="0"/>
          </a:p>
          <a:p>
            <a:pPr marL="45720" indent="0">
              <a:spcBef>
                <a:spcPts val="0"/>
              </a:spcBef>
              <a:spcAft>
                <a:spcPts val="0"/>
              </a:spcAft>
              <a:buNone/>
            </a:pPr>
            <a:r>
              <a:rPr lang="en-US" sz="1800" dirty="0"/>
              <a:t>In a word, as a man is said to have a right to his property, he may be equally said to have a property in his rights.</a:t>
            </a:r>
          </a:p>
          <a:p>
            <a:pPr marL="45720" indent="0">
              <a:spcBef>
                <a:spcPts val="0"/>
              </a:spcBef>
              <a:spcAft>
                <a:spcPts val="0"/>
              </a:spcAft>
              <a:buNone/>
            </a:pPr>
            <a:endParaRPr lang="en-US" sz="1800" dirty="0"/>
          </a:p>
          <a:p>
            <a:pPr marL="45720" indent="0">
              <a:spcBef>
                <a:spcPts val="0"/>
              </a:spcBef>
              <a:spcAft>
                <a:spcPts val="0"/>
              </a:spcAft>
              <a:buNone/>
            </a:pPr>
            <a:r>
              <a:rPr lang="en-US" sz="1800" dirty="0"/>
              <a:t>Where an excess of power prevails, property of no sort is duly respected. No man is safe in his opinions, his person, his faculties, or his possessions</a:t>
            </a:r>
            <a:r>
              <a:rPr lang="en-US" sz="1800" dirty="0" smtClean="0"/>
              <a:t>.  Where </a:t>
            </a:r>
            <a:r>
              <a:rPr lang="en-US" sz="1800" dirty="0"/>
              <a:t>there is an excess of liberty, the effect is the same, tho' from an opposite cause</a:t>
            </a:r>
            <a:r>
              <a:rPr lang="en-US" sz="1600" dirty="0"/>
              <a:t>.</a:t>
            </a:r>
          </a:p>
        </p:txBody>
      </p:sp>
    </p:spTree>
    <p:extLst>
      <p:ext uri="{BB962C8B-B14F-4D97-AF65-F5344CB8AC3E}">
        <p14:creationId xmlns:p14="http://schemas.microsoft.com/office/powerpoint/2010/main" val="39032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Interesting </a:t>
            </a:r>
            <a:r>
              <a:rPr lang="en-US" dirty="0" smtClean="0"/>
              <a:t>Cases:  1</a:t>
            </a:r>
            <a:endParaRPr lang="en-US" dirty="0"/>
          </a:p>
        </p:txBody>
      </p:sp>
      <p:sp>
        <p:nvSpPr>
          <p:cNvPr id="3" name="Content Placeholder 2"/>
          <p:cNvSpPr>
            <a:spLocks noGrp="1"/>
          </p:cNvSpPr>
          <p:nvPr>
            <p:ph sz="quarter" idx="13"/>
          </p:nvPr>
        </p:nvSpPr>
        <p:spPr>
          <a:xfrm>
            <a:off x="228600" y="1981200"/>
            <a:ext cx="8686800" cy="4572000"/>
          </a:xfrm>
        </p:spPr>
        <p:txBody>
          <a:bodyPr>
            <a:normAutofit/>
          </a:bodyPr>
          <a:lstStyle/>
          <a:p>
            <a:pPr marL="36576" indent="0">
              <a:buNone/>
            </a:pPr>
            <a:r>
              <a:rPr lang="en-US" sz="2800" dirty="0"/>
              <a:t>HINMAN v. PACIFIC AIR TRANSPORT, 84 F.2d 755 (1936), 9th Circuit  </a:t>
            </a:r>
          </a:p>
          <a:p>
            <a:pPr marL="36576" indent="0">
              <a:buNone/>
            </a:pPr>
            <a:r>
              <a:rPr lang="en-US" sz="2800" i="1" dirty="0"/>
              <a:t>Ad coelum</a:t>
            </a:r>
            <a:r>
              <a:rPr lang="en-US" sz="2800" dirty="0"/>
              <a:t>, fly over, no actual damages (only own that space that you occupy or make use of, must </a:t>
            </a:r>
            <a:r>
              <a:rPr lang="en-US" sz="2800" dirty="0" smtClean="0"/>
              <a:t>reclaim</a:t>
            </a:r>
          </a:p>
          <a:p>
            <a:pPr marL="36576" indent="0">
              <a:buNone/>
            </a:pPr>
            <a:r>
              <a:rPr lang="en-US" sz="2800" dirty="0" smtClean="0"/>
              <a:t>Can’t </a:t>
            </a:r>
            <a:r>
              <a:rPr lang="en-US" sz="2800" dirty="0"/>
              <a:t>charge for use of airspace: too ripe for holdouts </a:t>
            </a:r>
          </a:p>
          <a:p>
            <a:pPr marL="36576" indent="0">
              <a:buNone/>
            </a:pPr>
            <a:r>
              <a:rPr lang="en-US" sz="2800" dirty="0" smtClean="0"/>
              <a:t>Trespass/Nuisance </a:t>
            </a:r>
            <a:r>
              <a:rPr lang="en-US" sz="2800" dirty="0"/>
              <a:t>Divide Trespass protects interest in possession, nuisance protects use and enjoyment   </a:t>
            </a:r>
          </a:p>
        </p:txBody>
      </p:sp>
    </p:spTree>
    <p:extLst>
      <p:ext uri="{BB962C8B-B14F-4D97-AF65-F5344CB8AC3E}">
        <p14:creationId xmlns:p14="http://schemas.microsoft.com/office/powerpoint/2010/main" val="4238538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70" y="381000"/>
            <a:ext cx="8534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00432" y="2589275"/>
            <a:ext cx="3190568" cy="2308324"/>
          </a:xfrm>
          <a:prstGeom prst="rect">
            <a:avLst/>
          </a:prstGeom>
          <a:solidFill>
            <a:schemeClr val="bg1"/>
          </a:solidFill>
        </p:spPr>
        <p:txBody>
          <a:bodyPr wrap="square" rtlCol="0">
            <a:spAutoFit/>
          </a:bodyPr>
          <a:lstStyle/>
          <a:p>
            <a:r>
              <a:rPr lang="en-US" sz="4800" dirty="0" smtClean="0"/>
              <a:t>The </a:t>
            </a:r>
          </a:p>
          <a:p>
            <a:r>
              <a:rPr lang="en-US" sz="4800" i="1" dirty="0" smtClean="0"/>
              <a:t>ad </a:t>
            </a:r>
            <a:r>
              <a:rPr lang="en-US" sz="4800" i="1" dirty="0" err="1" smtClean="0"/>
              <a:t>coelum</a:t>
            </a:r>
            <a:r>
              <a:rPr lang="en-US" sz="4800" i="1" dirty="0" smtClean="0"/>
              <a:t> </a:t>
            </a:r>
            <a:r>
              <a:rPr lang="en-US" sz="4800" dirty="0" smtClean="0"/>
              <a:t>rule</a:t>
            </a:r>
            <a:endParaRPr lang="en-US" sz="4800" dirty="0"/>
          </a:p>
        </p:txBody>
      </p:sp>
    </p:spTree>
    <p:extLst>
      <p:ext uri="{BB962C8B-B14F-4D97-AF65-F5344CB8AC3E}">
        <p14:creationId xmlns:p14="http://schemas.microsoft.com/office/powerpoint/2010/main" val="29817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Hinman</a:t>
            </a:r>
            <a:r>
              <a:rPr lang="en-US" dirty="0" smtClean="0"/>
              <a:t> sued the airlines…</a:t>
            </a:r>
            <a:endParaRPr lang="en-US" dirty="0"/>
          </a:p>
        </p:txBody>
      </p:sp>
      <p:sp>
        <p:nvSpPr>
          <p:cNvPr id="3" name="Content Placeholder 2"/>
          <p:cNvSpPr>
            <a:spLocks noGrp="1"/>
          </p:cNvSpPr>
          <p:nvPr>
            <p:ph sz="quarter" idx="13"/>
          </p:nvPr>
        </p:nvSpPr>
        <p:spPr>
          <a:xfrm>
            <a:off x="457200" y="1600200"/>
            <a:ext cx="8229600" cy="5029200"/>
          </a:xfrm>
        </p:spPr>
        <p:txBody>
          <a:bodyPr/>
          <a:lstStyle/>
          <a:p>
            <a:pPr marL="36576" indent="0">
              <a:buNone/>
            </a:pPr>
            <a:r>
              <a:rPr lang="en-US" sz="2000" dirty="0" err="1"/>
              <a:t>Hinman</a:t>
            </a:r>
            <a:r>
              <a:rPr lang="en-US" sz="2000" dirty="0"/>
              <a:t> (P) sued to enjoin Paciﬁc Air Transport (D) from ﬂying its </a:t>
            </a:r>
            <a:r>
              <a:rPr lang="en-US" sz="2000" dirty="0" smtClean="0"/>
              <a:t>airplanes over </a:t>
            </a:r>
            <a:r>
              <a:rPr lang="en-US" sz="2000" dirty="0"/>
              <a:t>his house and for damages resulting from the ﬂights that had </a:t>
            </a:r>
            <a:r>
              <a:rPr lang="en-US" sz="2000" dirty="0" smtClean="0"/>
              <a:t>already occurred</a:t>
            </a:r>
            <a:r>
              <a:rPr lang="en-US" sz="2000" dirty="0"/>
              <a:t>.</a:t>
            </a:r>
          </a:p>
          <a:p>
            <a:endParaRPr lang="en-US" sz="2000" dirty="0"/>
          </a:p>
          <a:p>
            <a:pPr marL="36576" indent="0">
              <a:buNone/>
            </a:pPr>
            <a:r>
              <a:rPr lang="en-US" sz="2000" dirty="0"/>
              <a:t>Airplanes operated by Paciﬁc Air Transport (“Paciﬁc”) regularly ﬂew </a:t>
            </a:r>
            <a:r>
              <a:rPr lang="en-US" sz="2000" dirty="0" smtClean="0"/>
              <a:t> stop </a:t>
            </a:r>
            <a:r>
              <a:rPr lang="en-US" sz="2000" dirty="0"/>
              <a:t>these ﬂights, but Paciﬁc disregarded the requests.  </a:t>
            </a:r>
          </a:p>
          <a:p>
            <a:endParaRPr lang="en-US" sz="2000" dirty="0"/>
          </a:p>
          <a:p>
            <a:pPr marL="36576" indent="0">
              <a:buNone/>
            </a:pPr>
            <a:r>
              <a:rPr lang="en-US" sz="2000" dirty="0" err="1"/>
              <a:t>Hinman</a:t>
            </a:r>
            <a:r>
              <a:rPr lang="en-US" sz="2000" dirty="0"/>
              <a:t> then sued, arguing that the ad </a:t>
            </a:r>
            <a:r>
              <a:rPr lang="en-US" sz="2000" dirty="0" err="1"/>
              <a:t>coelum</a:t>
            </a:r>
            <a:r>
              <a:rPr lang="en-US" sz="2000" dirty="0"/>
              <a:t> rule gave him the right to prevent aircraft from ﬂying above his land and that such ﬂights were trespasses.</a:t>
            </a:r>
          </a:p>
          <a:p>
            <a:endParaRPr lang="en-US" sz="2000" dirty="0"/>
          </a:p>
          <a:p>
            <a:pPr marL="36576" indent="0">
              <a:buNone/>
            </a:pPr>
            <a:r>
              <a:rPr lang="en-US" sz="2000" dirty="0"/>
              <a:t>Does the ad </a:t>
            </a:r>
            <a:r>
              <a:rPr lang="en-US" sz="2000" dirty="0" err="1"/>
              <a:t>coelum</a:t>
            </a:r>
            <a:r>
              <a:rPr lang="en-US" sz="2000" dirty="0"/>
              <a:t> rule create an unlimited property right to the </a:t>
            </a:r>
            <a:r>
              <a:rPr lang="en-US" sz="2000" dirty="0" smtClean="0"/>
              <a:t>airspace above </a:t>
            </a:r>
            <a:r>
              <a:rPr lang="en-US" sz="2000" dirty="0"/>
              <a:t>a person’s land, so that ﬂying an airplane over that land constitutes trespass</a:t>
            </a:r>
          </a:p>
          <a:p>
            <a:endParaRPr lang="en-US" dirty="0"/>
          </a:p>
        </p:txBody>
      </p:sp>
    </p:spTree>
    <p:extLst>
      <p:ext uri="{BB962C8B-B14F-4D97-AF65-F5344CB8AC3E}">
        <p14:creationId xmlns:p14="http://schemas.microsoft.com/office/powerpoint/2010/main" val="1154577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Interesting </a:t>
            </a:r>
            <a:r>
              <a:rPr lang="en-US" dirty="0" smtClean="0"/>
              <a:t>Cases:  2</a:t>
            </a:r>
            <a:endParaRPr lang="en-US" dirty="0"/>
          </a:p>
        </p:txBody>
      </p:sp>
      <p:sp>
        <p:nvSpPr>
          <p:cNvPr id="3" name="Content Placeholder 2"/>
          <p:cNvSpPr>
            <a:spLocks noGrp="1"/>
          </p:cNvSpPr>
          <p:nvPr>
            <p:ph sz="quarter" idx="13"/>
          </p:nvPr>
        </p:nvSpPr>
        <p:spPr>
          <a:xfrm>
            <a:off x="228600" y="1905000"/>
            <a:ext cx="8686800" cy="4648200"/>
          </a:xfrm>
        </p:spPr>
        <p:txBody>
          <a:bodyPr>
            <a:normAutofit/>
          </a:bodyPr>
          <a:lstStyle/>
          <a:p>
            <a:pPr marL="36576" indent="0">
              <a:buNone/>
            </a:pPr>
            <a:r>
              <a:rPr lang="en-US" sz="2400" dirty="0"/>
              <a:t>Jacque v. </a:t>
            </a:r>
            <a:r>
              <a:rPr lang="en-US" sz="2400" dirty="0" err="1"/>
              <a:t>Steenberg</a:t>
            </a:r>
            <a:r>
              <a:rPr lang="en-US" sz="2400" dirty="0"/>
              <a:t> Homes, Inc., 563 N.W.2d 154 (Wis. 1997).</a:t>
            </a:r>
          </a:p>
          <a:p>
            <a:endParaRPr lang="en-US" sz="2400" dirty="0"/>
          </a:p>
          <a:p>
            <a:pPr marL="36576" indent="0">
              <a:buNone/>
            </a:pPr>
            <a:r>
              <a:rPr lang="en-US" sz="2400" dirty="0" err="1" smtClean="0"/>
              <a:t>Steenberg</a:t>
            </a:r>
            <a:r>
              <a:rPr lang="en-US" sz="2400" dirty="0" smtClean="0"/>
              <a:t> </a:t>
            </a:r>
            <a:r>
              <a:rPr lang="en-US" sz="2400" dirty="0"/>
              <a:t>(D) sold a mobile home to Jacque’s (P) neighbor. </a:t>
            </a:r>
            <a:r>
              <a:rPr lang="en-US" sz="2400" dirty="0" err="1"/>
              <a:t>Steenberg</a:t>
            </a:r>
            <a:r>
              <a:rPr lang="en-US" sz="2400" dirty="0"/>
              <a:t> asked Jacque for permission to move the home across P’s land several times and P refused each time. D ignored P’s command and hauled the home across P’s land after first plowing a path through the snow. P called the Sheriff and D was given a citation for $30. P sued D for trespass. The jury awarded P $1 in nominal damages and $100,000 in punitive damages. The Court set aside the award for punitive damages on the grounds that Wisconsin law did not allow a punitive damage award unless the jury also awarded compensatory damages and P appealed.</a:t>
            </a:r>
          </a:p>
        </p:txBody>
      </p:sp>
    </p:spTree>
    <p:extLst>
      <p:ext uri="{BB962C8B-B14F-4D97-AF65-F5344CB8AC3E}">
        <p14:creationId xmlns:p14="http://schemas.microsoft.com/office/powerpoint/2010/main" val="3108631237"/>
      </p:ext>
    </p:extLst>
  </p:cSld>
  <p:clrMapOvr>
    <a:masterClrMapping/>
  </p:clrMapOvr>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168</TotalTime>
  <Words>1705</Words>
  <Application>Microsoft Office PowerPoint</Application>
  <PresentationFormat>On-screen Show (4:3)</PresentationFormat>
  <Paragraphs>348</Paragraphs>
  <Slides>35</Slides>
  <Notes>22</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Horizon</vt:lpstr>
      <vt:lpstr>Civil Rights  and Property Rights</vt:lpstr>
      <vt:lpstr>Democracy and Rights</vt:lpstr>
      <vt:lpstr>NOT Democracy and Rights</vt:lpstr>
      <vt:lpstr>PowerPoint Presentation</vt:lpstr>
      <vt:lpstr>James Madison, "On Property," 1792</vt:lpstr>
      <vt:lpstr>Two Interesting Cases:  1</vt:lpstr>
      <vt:lpstr>PowerPoint Presentation</vt:lpstr>
      <vt:lpstr>Hinman sued the airlines…</vt:lpstr>
      <vt:lpstr>Two Interesting Cases:  2</vt:lpstr>
      <vt:lpstr>Mobile Home in Final Location</vt:lpstr>
      <vt:lpstr>English case: Merest v. Harvey, 128 Eng. Rep. 761 (C.P. 1814) </vt:lpstr>
      <vt:lpstr>English case: Merest v. Harvey, 128 Eng. Rep. 761 (C.P. 1814) </vt:lpstr>
      <vt:lpstr>Two Views of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Windows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and Property Rights</dc:title>
  <dc:creator>Mike Munger--Duke U</dc:creator>
  <cp:lastModifiedBy>Mike Munger--Duke U</cp:lastModifiedBy>
  <cp:revision>10</cp:revision>
  <dcterms:created xsi:type="dcterms:W3CDTF">2013-03-13T12:55:59Z</dcterms:created>
  <dcterms:modified xsi:type="dcterms:W3CDTF">2013-03-13T19:54:03Z</dcterms:modified>
</cp:coreProperties>
</file>